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1496DA1A-3952-4094-B6BA-493C01632BD3}"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96DA1A-3952-4094-B6BA-493C01632BD3}"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96DA1A-3952-4094-B6BA-493C01632BD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6DE40141-67D1-4BB1-BBDD-2AFA8507B8EE}" type="datetimeFigureOut">
              <a:rPr lang="es-ES" smtClean="0"/>
              <a:pPr/>
              <a:t>20/08/2013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1496DA1A-3952-4094-B6BA-493C01632BD3}" type="slidenum">
              <a:rPr lang="es-ES" smtClean="0"/>
              <a:pPr/>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E40141-67D1-4BB1-BBDD-2AFA8507B8EE}" type="datetimeFigureOut">
              <a:rPr lang="es-ES" smtClean="0"/>
              <a:pPr/>
              <a:t>20/08/2013</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496DA1A-3952-4094-B6BA-493C01632BD3}" type="slidenum">
              <a:rPr lang="es-ES" smtClean="0"/>
              <a:pPr/>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15616" y="692696"/>
            <a:ext cx="6912768" cy="5878532"/>
          </a:xfrm>
          <a:prstGeom prst="rect">
            <a:avLst/>
          </a:prstGeom>
          <a:noFill/>
        </p:spPr>
        <p:txBody>
          <a:bodyPr wrap="square" rtlCol="0">
            <a:spAutoFit/>
          </a:bodyPr>
          <a:lstStyle/>
          <a:p>
            <a:pPr algn="ctr"/>
            <a:r>
              <a:rPr lang="es-CO" sz="3200" b="1" dirty="0">
                <a:solidFill>
                  <a:schemeClr val="bg1"/>
                </a:solidFill>
                <a:latin typeface="Broadway" pitchFamily="82" charset="0"/>
              </a:rPr>
              <a:t>INTRODUCCION A </a:t>
            </a:r>
            <a:r>
              <a:rPr lang="es-CO" sz="3200" b="1" dirty="0" smtClean="0">
                <a:solidFill>
                  <a:schemeClr val="bg1"/>
                </a:solidFill>
                <a:latin typeface="Broadway" pitchFamily="82" charset="0"/>
              </a:rPr>
              <a:t>MIFE</a:t>
            </a:r>
          </a:p>
          <a:p>
            <a:endParaRPr lang="es-ES" dirty="0"/>
          </a:p>
          <a:p>
            <a:pPr algn="just"/>
            <a:r>
              <a:rPr lang="es-CO" sz="2800" dirty="0">
                <a:solidFill>
                  <a:schemeClr val="bg1"/>
                </a:solidFill>
                <a:latin typeface="Arial" pitchFamily="34" charset="0"/>
                <a:cs typeface="Arial" pitchFamily="34" charset="0"/>
              </a:rPr>
              <a:t>MIFE </a:t>
            </a:r>
            <a:r>
              <a:rPr lang="es-CO" sz="2800" dirty="0" smtClean="0">
                <a:solidFill>
                  <a:schemeClr val="bg1"/>
                </a:solidFill>
                <a:latin typeface="Arial" pitchFamily="34" charset="0"/>
                <a:cs typeface="Arial" pitchFamily="34" charset="0"/>
              </a:rPr>
              <a:t>Miscelánea </a:t>
            </a:r>
            <a:r>
              <a:rPr lang="es-CO" sz="2800" dirty="0">
                <a:solidFill>
                  <a:schemeClr val="bg1"/>
                </a:solidFill>
                <a:latin typeface="Arial" pitchFamily="34" charset="0"/>
                <a:cs typeface="Arial" pitchFamily="34" charset="0"/>
              </a:rPr>
              <a:t>integral futurista Electrónica es una empresa ubicada en   San Pedro de los Milagros, Antioquia  dedicada a  la comercialización de computadores, partes y accesorio y  al mantenimiento y soporte del mismo,  basado en el desarrollo y la tecnología. Nació por la necesidad de Prestar un servicio de calidad y unos productos con el mejor precio posible logrando la </a:t>
            </a:r>
            <a:r>
              <a:rPr lang="es-CO" sz="2800" dirty="0" smtClean="0">
                <a:solidFill>
                  <a:schemeClr val="bg1"/>
                </a:solidFill>
                <a:latin typeface="Arial" pitchFamily="34" charset="0"/>
                <a:cs typeface="Arial" pitchFamily="34" charset="0"/>
              </a:rPr>
              <a:t>asequibilidad </a:t>
            </a:r>
            <a:r>
              <a:rPr lang="es-CO" sz="2800" dirty="0">
                <a:solidFill>
                  <a:schemeClr val="bg1"/>
                </a:solidFill>
                <a:latin typeface="Arial" pitchFamily="34" charset="0"/>
                <a:cs typeface="Arial" pitchFamily="34" charset="0"/>
              </a:rPr>
              <a:t>por los clientes. </a:t>
            </a:r>
            <a:endParaRPr lang="es-ES" sz="2800" dirty="0">
              <a:solidFill>
                <a:schemeClr val="bg1"/>
              </a:solidFill>
              <a:latin typeface="Arial" pitchFamily="34" charset="0"/>
              <a:cs typeface="Arial" pitchFamily="34" charset="0"/>
            </a:endParaRPr>
          </a:p>
          <a:p>
            <a:endParaRPr lang="es-ES" dirty="0"/>
          </a:p>
        </p:txBody>
      </p:sp>
    </p:spTree>
    <p:extLst>
      <p:ext uri="{BB962C8B-B14F-4D97-AF65-F5344CB8AC3E}">
        <p14:creationId xmlns:p14="http://schemas.microsoft.com/office/powerpoint/2010/main" xmlns="" val="158670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985779" y="332656"/>
            <a:ext cx="5400600" cy="11521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b="1" dirty="0" smtClean="0">
              <a:latin typeface="Algerian" pitchFamily="82" charset="0"/>
              <a:cs typeface="Arial" pitchFamily="34" charset="0"/>
            </a:endParaRPr>
          </a:p>
          <a:p>
            <a:pPr algn="ctr"/>
            <a:r>
              <a:rPr lang="es-CO" sz="2800" b="1" dirty="0" smtClean="0">
                <a:latin typeface="Algerian" pitchFamily="82" charset="0"/>
              </a:rPr>
              <a:t>Sistemas </a:t>
            </a:r>
            <a:r>
              <a:rPr lang="es-CO" sz="2800" b="1" dirty="0">
                <a:latin typeface="Algerian" pitchFamily="82" charset="0"/>
              </a:rPr>
              <a:t>D</a:t>
            </a:r>
            <a:r>
              <a:rPr lang="es-CO" sz="2800" b="1" dirty="0" smtClean="0">
                <a:latin typeface="Algerian" pitchFamily="82" charset="0"/>
              </a:rPr>
              <a:t>e Control</a:t>
            </a:r>
            <a:endParaRPr lang="es-ES" sz="2800" b="1" dirty="0" smtClean="0">
              <a:latin typeface="Algerian" pitchFamily="82" charset="0"/>
            </a:endParaRPr>
          </a:p>
          <a:p>
            <a:pPr algn="ctr"/>
            <a:endParaRPr lang="es-ES" dirty="0"/>
          </a:p>
        </p:txBody>
      </p:sp>
      <p:sp>
        <p:nvSpPr>
          <p:cNvPr id="5" name="4 Rectángulo"/>
          <p:cNvSpPr/>
          <p:nvPr/>
        </p:nvSpPr>
        <p:spPr>
          <a:xfrm>
            <a:off x="323528" y="2276872"/>
            <a:ext cx="1872208" cy="22322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CO" b="1" dirty="0" smtClean="0"/>
          </a:p>
          <a:p>
            <a:pPr algn="ctr"/>
            <a:r>
              <a:rPr lang="es-CO" b="1" dirty="0" smtClean="0">
                <a:latin typeface="Comic Sans MS" pitchFamily="66" charset="0"/>
              </a:rPr>
              <a:t>Variables</a:t>
            </a:r>
            <a:endParaRPr lang="es-CO" dirty="0">
              <a:latin typeface="Comic Sans MS" pitchFamily="66" charset="0"/>
            </a:endParaRPr>
          </a:p>
          <a:p>
            <a:pPr algn="ctr"/>
            <a:endParaRPr lang="es-CO" dirty="0" smtClean="0"/>
          </a:p>
          <a:p>
            <a:pPr algn="ctr"/>
            <a:r>
              <a:rPr lang="es-CO" dirty="0" smtClean="0">
                <a:latin typeface="Arial" pitchFamily="34" charset="0"/>
                <a:cs typeface="Arial" pitchFamily="34" charset="0"/>
              </a:rPr>
              <a:t>Computadores software</a:t>
            </a:r>
          </a:p>
          <a:p>
            <a:pPr algn="ctr"/>
            <a:r>
              <a:rPr lang="es-CO" dirty="0" smtClean="0">
                <a:latin typeface="Arial" pitchFamily="34" charset="0"/>
                <a:cs typeface="Arial" pitchFamily="34" charset="0"/>
              </a:rPr>
              <a:t>Precios</a:t>
            </a:r>
          </a:p>
          <a:p>
            <a:pPr algn="ctr"/>
            <a:r>
              <a:rPr lang="es-CO" dirty="0" smtClean="0">
                <a:latin typeface="Arial" pitchFamily="34" charset="0"/>
                <a:cs typeface="Arial" pitchFamily="34" charset="0"/>
              </a:rPr>
              <a:t>comodidad </a:t>
            </a:r>
            <a:r>
              <a:rPr lang="es-CO" dirty="0">
                <a:latin typeface="Arial" pitchFamily="34" charset="0"/>
                <a:cs typeface="Arial" pitchFamily="34" charset="0"/>
              </a:rPr>
              <a:t>calidad</a:t>
            </a:r>
            <a:endParaRPr lang="es-ES" dirty="0">
              <a:latin typeface="Arial" pitchFamily="34" charset="0"/>
              <a:cs typeface="Arial" pitchFamily="34" charset="0"/>
            </a:endParaRPr>
          </a:p>
          <a:p>
            <a:pPr algn="ctr"/>
            <a:endParaRPr lang="es-ES" dirty="0"/>
          </a:p>
        </p:txBody>
      </p:sp>
      <p:sp>
        <p:nvSpPr>
          <p:cNvPr id="6" name="5 Rectángulo"/>
          <p:cNvSpPr/>
          <p:nvPr/>
        </p:nvSpPr>
        <p:spPr>
          <a:xfrm>
            <a:off x="2411760" y="2276872"/>
            <a:ext cx="2088232" cy="208823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O" b="1" dirty="0">
                <a:latin typeface="Comic Sans MS" pitchFamily="66" charset="0"/>
              </a:rPr>
              <a:t>Mecanismos y </a:t>
            </a:r>
            <a:r>
              <a:rPr lang="es-CO" b="1" dirty="0" smtClean="0">
                <a:latin typeface="Comic Sans MS" pitchFamily="66" charset="0"/>
              </a:rPr>
              <a:t>sensores</a:t>
            </a:r>
            <a:endParaRPr lang="es-CO" dirty="0">
              <a:latin typeface="Comic Sans MS" pitchFamily="66" charset="0"/>
            </a:endParaRPr>
          </a:p>
          <a:p>
            <a:pPr algn="ctr"/>
            <a:endParaRPr lang="es-CO" dirty="0" smtClean="0"/>
          </a:p>
          <a:p>
            <a:pPr algn="ctr"/>
            <a:r>
              <a:rPr lang="es-CO" dirty="0" smtClean="0">
                <a:latin typeface="Arial" pitchFamily="34" charset="0"/>
                <a:cs typeface="Arial" pitchFamily="34" charset="0"/>
              </a:rPr>
              <a:t>clientes</a:t>
            </a:r>
            <a:r>
              <a:rPr lang="es-CO" dirty="0">
                <a:latin typeface="Arial" pitchFamily="34" charset="0"/>
                <a:cs typeface="Arial" pitchFamily="34" charset="0"/>
              </a:rPr>
              <a:t>, vendedores, competencia.</a:t>
            </a:r>
            <a:endParaRPr lang="es-ES" dirty="0">
              <a:latin typeface="Arial" pitchFamily="34" charset="0"/>
              <a:cs typeface="Arial" pitchFamily="34" charset="0"/>
            </a:endParaRPr>
          </a:p>
          <a:p>
            <a:pPr algn="ctr"/>
            <a:endParaRPr lang="es-ES" dirty="0"/>
          </a:p>
        </p:txBody>
      </p:sp>
      <p:sp>
        <p:nvSpPr>
          <p:cNvPr id="7" name="6 Rectángulo"/>
          <p:cNvSpPr/>
          <p:nvPr/>
        </p:nvSpPr>
        <p:spPr>
          <a:xfrm>
            <a:off x="4860032" y="2276872"/>
            <a:ext cx="1656184" cy="20882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a:latin typeface="Comic Sans MS" pitchFamily="66" charset="0"/>
              </a:rPr>
              <a:t>Medios </a:t>
            </a:r>
            <a:r>
              <a:rPr lang="es-CO" b="1" dirty="0" smtClean="0">
                <a:latin typeface="Comic Sans MS" pitchFamily="66" charset="0"/>
              </a:rPr>
              <a:t>motores</a:t>
            </a:r>
          </a:p>
          <a:p>
            <a:pPr algn="ctr"/>
            <a:endParaRPr lang="es-CO" dirty="0">
              <a:latin typeface="Comic Sans MS" pitchFamily="66" charset="0"/>
            </a:endParaRPr>
          </a:p>
          <a:p>
            <a:pPr algn="ctr"/>
            <a:r>
              <a:rPr lang="es-CO" dirty="0" smtClean="0"/>
              <a:t>personas </a:t>
            </a:r>
            <a:r>
              <a:rPr lang="es-CO" dirty="0"/>
              <a:t>y conocimiento.</a:t>
            </a:r>
            <a:endParaRPr lang="es-ES" dirty="0"/>
          </a:p>
          <a:p>
            <a:pPr algn="ctr"/>
            <a:endParaRPr lang="es-ES" dirty="0"/>
          </a:p>
        </p:txBody>
      </p:sp>
      <p:sp>
        <p:nvSpPr>
          <p:cNvPr id="8" name="7 Rectángulo"/>
          <p:cNvSpPr/>
          <p:nvPr/>
        </p:nvSpPr>
        <p:spPr>
          <a:xfrm>
            <a:off x="6876256" y="2276872"/>
            <a:ext cx="1872208" cy="22322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a:latin typeface="Comic Sans MS" pitchFamily="66" charset="0"/>
              </a:rPr>
              <a:t>Fuentes de </a:t>
            </a:r>
            <a:r>
              <a:rPr lang="es-CO" b="1" dirty="0" smtClean="0">
                <a:latin typeface="Comic Sans MS" pitchFamily="66" charset="0"/>
              </a:rPr>
              <a:t>energía</a:t>
            </a:r>
          </a:p>
          <a:p>
            <a:pPr algn="ctr"/>
            <a:endParaRPr lang="es-CO" b="1" dirty="0" smtClean="0">
              <a:latin typeface="Comic Sans MS" pitchFamily="66" charset="0"/>
            </a:endParaRPr>
          </a:p>
          <a:p>
            <a:pPr algn="ctr"/>
            <a:r>
              <a:rPr lang="es-CO" dirty="0" smtClean="0">
                <a:latin typeface="Arial" pitchFamily="34" charset="0"/>
                <a:cs typeface="Arial" pitchFamily="34" charset="0"/>
              </a:rPr>
              <a:t> vendedores y </a:t>
            </a:r>
            <a:r>
              <a:rPr lang="es-CO" dirty="0">
                <a:latin typeface="Arial" pitchFamily="34" charset="0"/>
                <a:cs typeface="Arial" pitchFamily="34" charset="0"/>
              </a:rPr>
              <a:t>proveedores.</a:t>
            </a:r>
            <a:endParaRPr lang="es-ES" dirty="0">
              <a:latin typeface="Arial" pitchFamily="34" charset="0"/>
              <a:cs typeface="Arial" pitchFamily="34" charset="0"/>
            </a:endParaRPr>
          </a:p>
          <a:p>
            <a:pPr algn="ctr"/>
            <a:endParaRPr lang="es-ES" dirty="0">
              <a:latin typeface="Arial" pitchFamily="34" charset="0"/>
              <a:cs typeface="Arial" pitchFamily="34" charset="0"/>
            </a:endParaRPr>
          </a:p>
        </p:txBody>
      </p:sp>
    </p:spTree>
    <p:extLst>
      <p:ext uri="{BB962C8B-B14F-4D97-AF65-F5344CB8AC3E}">
        <p14:creationId xmlns:p14="http://schemas.microsoft.com/office/powerpoint/2010/main" xmlns="" val="3602486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051720" y="476672"/>
            <a:ext cx="5400600" cy="11521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O" sz="2800" b="1" dirty="0" smtClean="0">
                <a:latin typeface="Algerian" pitchFamily="82" charset="0"/>
              </a:rPr>
              <a:t>Retroalimentación</a:t>
            </a:r>
            <a:endParaRPr lang="es-ES" dirty="0">
              <a:latin typeface="Algerian" pitchFamily="82" charset="0"/>
            </a:endParaRPr>
          </a:p>
        </p:txBody>
      </p:sp>
      <p:sp>
        <p:nvSpPr>
          <p:cNvPr id="5" name="4 Rectángulo"/>
          <p:cNvSpPr/>
          <p:nvPr/>
        </p:nvSpPr>
        <p:spPr>
          <a:xfrm>
            <a:off x="1000100" y="1714488"/>
            <a:ext cx="7215238" cy="45720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CO" sz="2000" dirty="0">
                <a:latin typeface="Arial" pitchFamily="34" charset="0"/>
                <a:cs typeface="Arial" pitchFamily="34" charset="0"/>
              </a:rPr>
              <a:t>De acuerdo con los productos que se </a:t>
            </a:r>
            <a:r>
              <a:rPr lang="es-CO" sz="2000" dirty="0" smtClean="0">
                <a:latin typeface="Arial" pitchFamily="34" charset="0"/>
                <a:cs typeface="Arial" pitchFamily="34" charset="0"/>
              </a:rPr>
              <a:t>ofrecen </a:t>
            </a:r>
            <a:r>
              <a:rPr lang="es-CO" sz="2000" dirty="0">
                <a:latin typeface="Arial" pitchFamily="34" charset="0"/>
                <a:cs typeface="Arial" pitchFamily="34" charset="0"/>
              </a:rPr>
              <a:t>los precios, calidad y la aceptación de los clientes, </a:t>
            </a:r>
            <a:r>
              <a:rPr lang="es-CO" sz="2000" dirty="0" smtClean="0">
                <a:latin typeface="Arial" pitchFamily="34" charset="0"/>
                <a:cs typeface="Arial" pitchFamily="34" charset="0"/>
              </a:rPr>
              <a:t>se </a:t>
            </a:r>
            <a:r>
              <a:rPr lang="es-CO" sz="2000" dirty="0">
                <a:latin typeface="Arial" pitchFamily="34" charset="0"/>
                <a:cs typeface="Arial" pitchFamily="34" charset="0"/>
              </a:rPr>
              <a:t>toman medidas correctivas ya sea para cambiar los precios, el producto o la calidad del mismo</a:t>
            </a:r>
            <a:r>
              <a:rPr lang="es-CO" sz="2000" dirty="0" smtClean="0">
                <a:latin typeface="Arial" pitchFamily="34" charset="0"/>
                <a:cs typeface="Arial" pitchFamily="34" charset="0"/>
              </a:rPr>
              <a:t>.</a:t>
            </a:r>
          </a:p>
          <a:p>
            <a:pPr algn="just"/>
            <a:endParaRPr lang="es-CO" sz="2000" dirty="0" smtClean="0">
              <a:latin typeface="Arial" pitchFamily="34" charset="0"/>
              <a:cs typeface="Arial" pitchFamily="34" charset="0"/>
            </a:endParaRPr>
          </a:p>
          <a:p>
            <a:pPr algn="just"/>
            <a:r>
              <a:rPr lang="es-CO" sz="2000" dirty="0" smtClean="0">
                <a:latin typeface="Arial" pitchFamily="34" charset="0"/>
                <a:cs typeface="Arial" pitchFamily="34" charset="0"/>
              </a:rPr>
              <a:t>Por otro lado Tenemos el recurso monetario para volverlo a invertir en mejoras en los productos.</a:t>
            </a:r>
          </a:p>
          <a:p>
            <a:pPr algn="just"/>
            <a:endParaRPr lang="es-ES" sz="2000" dirty="0" smtClean="0">
              <a:latin typeface="Arial" pitchFamily="34" charset="0"/>
              <a:cs typeface="Arial" pitchFamily="34" charset="0"/>
            </a:endParaRPr>
          </a:p>
          <a:p>
            <a:pPr algn="just"/>
            <a:r>
              <a:rPr lang="es-CO" sz="2000" dirty="0" smtClean="0">
                <a:latin typeface="Arial" pitchFamily="34" charset="0"/>
                <a:cs typeface="Arial" pitchFamily="34" charset="0"/>
              </a:rPr>
              <a:t>*El conocimiento y experiencia que obtenemos con el soporte técnico para prestar un mejor servicio</a:t>
            </a:r>
            <a:endParaRPr lang="es-ES" sz="2000" dirty="0">
              <a:latin typeface="Arial" pitchFamily="34" charset="0"/>
              <a:cs typeface="Arial" pitchFamily="34" charset="0"/>
            </a:endParaRPr>
          </a:p>
          <a:p>
            <a:pPr algn="ctr"/>
            <a:endParaRPr lang="es-ES" dirty="0"/>
          </a:p>
        </p:txBody>
      </p:sp>
      <p:cxnSp>
        <p:nvCxnSpPr>
          <p:cNvPr id="7" name="6 Conector recto de flecha"/>
          <p:cNvCxnSpPr/>
          <p:nvPr/>
        </p:nvCxnSpPr>
        <p:spPr>
          <a:xfrm>
            <a:off x="4752020" y="177281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4182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195736" y="476672"/>
            <a:ext cx="5256584" cy="100811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O" sz="2800" b="1" dirty="0" smtClean="0">
                <a:latin typeface="Algerian" pitchFamily="82" charset="0"/>
                <a:cs typeface="Arial" pitchFamily="34" charset="0"/>
              </a:rPr>
              <a:t>Otros Componentes </a:t>
            </a:r>
            <a:endParaRPr lang="es-ES" sz="2800" dirty="0">
              <a:latin typeface="Algerian" pitchFamily="82" charset="0"/>
              <a:cs typeface="Arial" pitchFamily="34" charset="0"/>
            </a:endParaRPr>
          </a:p>
        </p:txBody>
      </p:sp>
      <p:sp>
        <p:nvSpPr>
          <p:cNvPr id="5" name="4 Rectángulo"/>
          <p:cNvSpPr/>
          <p:nvPr/>
        </p:nvSpPr>
        <p:spPr>
          <a:xfrm>
            <a:off x="449110" y="2420888"/>
            <a:ext cx="2304256" cy="288032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s-CO" b="1" dirty="0">
                <a:latin typeface="Comic Sans MS" pitchFamily="66" charset="0"/>
                <a:cs typeface="Arial" pitchFamily="34" charset="0"/>
              </a:rPr>
              <a:t>Homeostasis:</a:t>
            </a:r>
            <a:r>
              <a:rPr lang="es-CO" dirty="0">
                <a:latin typeface="Comic Sans MS" pitchFamily="66" charset="0"/>
                <a:cs typeface="Arial" pitchFamily="34" charset="0"/>
              </a:rPr>
              <a:t> </a:t>
            </a:r>
            <a:r>
              <a:rPr lang="es-CO" dirty="0">
                <a:latin typeface="Arial" pitchFamily="34" charset="0"/>
                <a:cs typeface="Arial" pitchFamily="34" charset="0"/>
              </a:rPr>
              <a:t>MIFE se mantiene en la medio cambia si tiene que cambiar va de acuerdo al desarrollo y la tecnología innovando y manejando los productos nuevos.</a:t>
            </a:r>
            <a:endParaRPr lang="es-ES" dirty="0">
              <a:latin typeface="Arial" pitchFamily="34" charset="0"/>
              <a:cs typeface="Arial" pitchFamily="34" charset="0"/>
            </a:endParaRPr>
          </a:p>
          <a:p>
            <a:pPr algn="ctr"/>
            <a:endParaRPr lang="es-ES" dirty="0"/>
          </a:p>
        </p:txBody>
      </p:sp>
      <p:sp>
        <p:nvSpPr>
          <p:cNvPr id="6" name="5 Rectángulo"/>
          <p:cNvSpPr/>
          <p:nvPr/>
        </p:nvSpPr>
        <p:spPr>
          <a:xfrm>
            <a:off x="2987824" y="2420888"/>
            <a:ext cx="2304256" cy="25922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es-CO" b="1" dirty="0">
                <a:latin typeface="Comic Sans MS" pitchFamily="66" charset="0"/>
                <a:cs typeface="Arial" pitchFamily="34" charset="0"/>
              </a:rPr>
              <a:t>Permeabilidad:</a:t>
            </a:r>
            <a:r>
              <a:rPr lang="es-CO" dirty="0">
                <a:latin typeface="Comic Sans MS" pitchFamily="66" charset="0"/>
                <a:cs typeface="Arial" pitchFamily="34" charset="0"/>
              </a:rPr>
              <a:t> </a:t>
            </a:r>
            <a:r>
              <a:rPr lang="es-CO" dirty="0">
                <a:latin typeface="Arial" pitchFamily="34" charset="0"/>
                <a:cs typeface="Arial" pitchFamily="34" charset="0"/>
              </a:rPr>
              <a:t>MIFE tiene bastante interacción con el medio  depende en gran medida de este, se puede decir que es bastante permeable.</a:t>
            </a:r>
            <a:endParaRPr lang="es-ES" dirty="0">
              <a:latin typeface="Arial" pitchFamily="34" charset="0"/>
              <a:cs typeface="Arial" pitchFamily="34" charset="0"/>
            </a:endParaRPr>
          </a:p>
          <a:p>
            <a:pPr algn="ctr"/>
            <a:endParaRPr lang="es-ES" dirty="0"/>
          </a:p>
        </p:txBody>
      </p:sp>
      <p:sp>
        <p:nvSpPr>
          <p:cNvPr id="7" name="6 Rectángulo"/>
          <p:cNvSpPr/>
          <p:nvPr/>
        </p:nvSpPr>
        <p:spPr>
          <a:xfrm>
            <a:off x="5506857" y="2420888"/>
            <a:ext cx="3384376" cy="252028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CO" b="1" dirty="0">
                <a:latin typeface="Comic Sans MS" pitchFamily="66" charset="0"/>
              </a:rPr>
              <a:t>Integración e independencia</a:t>
            </a:r>
            <a:r>
              <a:rPr lang="es-CO" dirty="0"/>
              <a:t>: todos los subsistemas de MIFE son realmente independientes pero juntos afectan el sistema mayor  de acuerdo a su comportamiento económicamente.</a:t>
            </a:r>
            <a:endParaRPr lang="es-ES" dirty="0"/>
          </a:p>
          <a:p>
            <a:pPr algn="ctr"/>
            <a:endParaRPr lang="es-ES" dirty="0"/>
          </a:p>
        </p:txBody>
      </p:sp>
      <p:cxnSp>
        <p:nvCxnSpPr>
          <p:cNvPr id="9" name="8 Conector recto de flecha"/>
          <p:cNvCxnSpPr/>
          <p:nvPr/>
        </p:nvCxnSpPr>
        <p:spPr>
          <a:xfrm flipH="1">
            <a:off x="1925274" y="1628800"/>
            <a:ext cx="165618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4355976" y="1633705"/>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5148064" y="1628800"/>
            <a:ext cx="12241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75614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195736" y="476672"/>
            <a:ext cx="5256584" cy="100811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CO" sz="2800" b="1" dirty="0" smtClean="0">
                <a:latin typeface="Algerian" pitchFamily="82" charset="0"/>
                <a:cs typeface="Arial" pitchFamily="34" charset="0"/>
              </a:rPr>
              <a:t>Otros Componentes </a:t>
            </a:r>
            <a:endParaRPr lang="es-ES" sz="2800" dirty="0">
              <a:latin typeface="Algerian" pitchFamily="82" charset="0"/>
              <a:cs typeface="Arial" pitchFamily="34" charset="0"/>
            </a:endParaRPr>
          </a:p>
        </p:txBody>
      </p:sp>
      <p:sp>
        <p:nvSpPr>
          <p:cNvPr id="5" name="4 Rectángulo"/>
          <p:cNvSpPr/>
          <p:nvPr/>
        </p:nvSpPr>
        <p:spPr>
          <a:xfrm>
            <a:off x="899592" y="2132856"/>
            <a:ext cx="2952328" cy="345638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CO" b="1" dirty="0">
                <a:latin typeface="Comic Sans MS" pitchFamily="66" charset="0"/>
                <a:cs typeface="Arial" pitchFamily="34" charset="0"/>
              </a:rPr>
              <a:t>Centralización:</a:t>
            </a:r>
            <a:r>
              <a:rPr lang="es-CO" dirty="0">
                <a:latin typeface="Comic Sans MS" pitchFamily="66" charset="0"/>
                <a:cs typeface="Arial" pitchFamily="34" charset="0"/>
              </a:rPr>
              <a:t> </a:t>
            </a:r>
            <a:r>
              <a:rPr lang="es-CO" dirty="0">
                <a:latin typeface="Arial" pitchFamily="34" charset="0"/>
                <a:cs typeface="Arial" pitchFamily="34" charset="0"/>
              </a:rPr>
              <a:t>MIFE no tiene un núcleo que algún subsistema dependa de otro, todos trabajan independiente, solo que sumados dan un buen resultado para el sistema mayor (MIFE).Se puede decir que es descentralizado.</a:t>
            </a:r>
            <a:endParaRPr lang="es-ES" dirty="0">
              <a:latin typeface="Arial" pitchFamily="34" charset="0"/>
              <a:cs typeface="Arial" pitchFamily="34" charset="0"/>
            </a:endParaRPr>
          </a:p>
          <a:p>
            <a:pPr algn="ctr"/>
            <a:endParaRPr lang="es-ES" dirty="0"/>
          </a:p>
        </p:txBody>
      </p:sp>
      <p:sp>
        <p:nvSpPr>
          <p:cNvPr id="6" name="5 Rectángulo"/>
          <p:cNvSpPr/>
          <p:nvPr/>
        </p:nvSpPr>
        <p:spPr>
          <a:xfrm>
            <a:off x="4355976" y="2132856"/>
            <a:ext cx="3528392" cy="40324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s-CO" dirty="0"/>
              <a:t> </a:t>
            </a:r>
            <a:endParaRPr lang="es-ES" dirty="0"/>
          </a:p>
          <a:p>
            <a:pPr algn="just"/>
            <a:r>
              <a:rPr lang="es-CO" b="1" dirty="0">
                <a:latin typeface="Comic Sans MS" pitchFamily="66" charset="0"/>
                <a:cs typeface="Arial" pitchFamily="34" charset="0"/>
              </a:rPr>
              <a:t>Adaptabilidad</a:t>
            </a:r>
            <a:r>
              <a:rPr lang="es-CO" dirty="0">
                <a:latin typeface="Comic Sans MS" pitchFamily="66" charset="0"/>
                <a:cs typeface="Arial" pitchFamily="34" charset="0"/>
              </a:rPr>
              <a:t>: </a:t>
            </a:r>
            <a:r>
              <a:rPr lang="es-CO" dirty="0">
                <a:latin typeface="Arial" pitchFamily="34" charset="0"/>
                <a:cs typeface="Arial" pitchFamily="34" charset="0"/>
              </a:rPr>
              <a:t>MIFE de acuerdo al comportamiento del medio, de los cliente, proveedores , competencia, entre otros adquiere un grado de adaptabilidad y flexibilidad ya que cambia y modifica lo que tenga que cambiar sea en calidad, precio, </a:t>
            </a:r>
            <a:r>
              <a:rPr lang="es-CO" dirty="0" err="1">
                <a:latin typeface="Arial" pitchFamily="34" charset="0"/>
                <a:cs typeface="Arial" pitchFamily="34" charset="0"/>
              </a:rPr>
              <a:t>etc</a:t>
            </a:r>
            <a:r>
              <a:rPr lang="es-CO" dirty="0">
                <a:latin typeface="Arial" pitchFamily="34" charset="0"/>
                <a:cs typeface="Arial" pitchFamily="34" charset="0"/>
              </a:rPr>
              <a:t> .Se puede decir que es armónico ya que es compatible con su medio y en gran medida optimiza para lograr los objetivos alcanzando en gran medida el éxito.</a:t>
            </a:r>
            <a:endParaRPr lang="es-ES" dirty="0">
              <a:latin typeface="Arial" pitchFamily="34" charset="0"/>
              <a:cs typeface="Arial" pitchFamily="34" charset="0"/>
            </a:endParaRPr>
          </a:p>
          <a:p>
            <a:pPr algn="ctr"/>
            <a:endParaRPr lang="es-ES" dirty="0"/>
          </a:p>
        </p:txBody>
      </p:sp>
      <p:cxnSp>
        <p:nvCxnSpPr>
          <p:cNvPr id="8" name="7 Conector recto de flecha"/>
          <p:cNvCxnSpPr/>
          <p:nvPr/>
        </p:nvCxnSpPr>
        <p:spPr>
          <a:xfrm flipH="1">
            <a:off x="2987824" y="1628800"/>
            <a:ext cx="122413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4355976" y="1628800"/>
            <a:ext cx="93610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75502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redondeado"/>
          <p:cNvSpPr/>
          <p:nvPr/>
        </p:nvSpPr>
        <p:spPr>
          <a:xfrm>
            <a:off x="1907704" y="240700"/>
            <a:ext cx="5400600" cy="104163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dirty="0" smtClean="0">
              <a:latin typeface="Arial" pitchFamily="34" charset="0"/>
              <a:cs typeface="Arial" pitchFamily="34" charset="0"/>
            </a:endParaRPr>
          </a:p>
          <a:p>
            <a:pPr algn="ctr"/>
            <a:r>
              <a:rPr lang="es-CO" sz="2800" b="1" dirty="0" smtClean="0">
                <a:latin typeface="Algerian" pitchFamily="82" charset="0"/>
              </a:rPr>
              <a:t>CARACTERISTICAS DEL SISTEMA</a:t>
            </a:r>
            <a:endParaRPr lang="es-ES" sz="2800" b="1" dirty="0" smtClean="0">
              <a:latin typeface="Algerian" pitchFamily="82" charset="0"/>
            </a:endParaRPr>
          </a:p>
          <a:p>
            <a:pPr algn="ctr"/>
            <a:endParaRPr lang="es-ES" dirty="0"/>
          </a:p>
        </p:txBody>
      </p:sp>
      <p:sp>
        <p:nvSpPr>
          <p:cNvPr id="16" name="15 Rectángulo"/>
          <p:cNvSpPr/>
          <p:nvPr/>
        </p:nvSpPr>
        <p:spPr>
          <a:xfrm>
            <a:off x="2436377" y="1484784"/>
            <a:ext cx="4572000" cy="646331"/>
          </a:xfrm>
          <a:prstGeom prst="rect">
            <a:avLst/>
          </a:prstGeom>
        </p:spPr>
        <p:txBody>
          <a:bodyPr>
            <a:spAutoFit/>
          </a:bodyPr>
          <a:lstStyle/>
          <a:p>
            <a:pPr algn="ctr"/>
            <a:r>
              <a:rPr lang="es-CO" b="1" dirty="0" smtClean="0">
                <a:latin typeface="Arial" pitchFamily="34" charset="0"/>
                <a:cs typeface="Arial" pitchFamily="34" charset="0"/>
              </a:rPr>
              <a:t>Empresa: </a:t>
            </a:r>
            <a:r>
              <a:rPr lang="es-CO" dirty="0" smtClean="0">
                <a:latin typeface="Arial" pitchFamily="34" charset="0"/>
                <a:cs typeface="Arial" pitchFamily="34" charset="0"/>
              </a:rPr>
              <a:t>MIFE (Miscelánea Integral </a:t>
            </a:r>
            <a:r>
              <a:rPr lang="es-CO" dirty="0">
                <a:latin typeface="Arial" pitchFamily="34" charset="0"/>
                <a:cs typeface="Arial" pitchFamily="34" charset="0"/>
              </a:rPr>
              <a:t>F</a:t>
            </a:r>
            <a:r>
              <a:rPr lang="es-CO" dirty="0" smtClean="0">
                <a:latin typeface="Arial" pitchFamily="34" charset="0"/>
                <a:cs typeface="Arial" pitchFamily="34" charset="0"/>
              </a:rPr>
              <a:t>uturista </a:t>
            </a:r>
            <a:r>
              <a:rPr lang="es-CO" dirty="0">
                <a:latin typeface="Arial" pitchFamily="34" charset="0"/>
                <a:cs typeface="Arial" pitchFamily="34" charset="0"/>
              </a:rPr>
              <a:t>E</a:t>
            </a:r>
            <a:r>
              <a:rPr lang="es-CO" dirty="0" smtClean="0">
                <a:latin typeface="Arial" pitchFamily="34" charset="0"/>
                <a:cs typeface="Arial" pitchFamily="34" charset="0"/>
              </a:rPr>
              <a:t>lectrónica)</a:t>
            </a:r>
            <a:endParaRPr lang="es-ES" dirty="0">
              <a:latin typeface="Arial" pitchFamily="34" charset="0"/>
              <a:cs typeface="Arial" pitchFamily="34" charset="0"/>
            </a:endParaRPr>
          </a:p>
        </p:txBody>
      </p:sp>
      <p:sp>
        <p:nvSpPr>
          <p:cNvPr id="17" name="16 Rectángulo"/>
          <p:cNvSpPr/>
          <p:nvPr/>
        </p:nvSpPr>
        <p:spPr>
          <a:xfrm>
            <a:off x="683568" y="2850096"/>
            <a:ext cx="2304256" cy="279348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es-CO" b="1" dirty="0" smtClean="0">
              <a:latin typeface="Arial" pitchFamily="34" charset="0"/>
              <a:cs typeface="Arial" pitchFamily="34" charset="0"/>
            </a:endParaRPr>
          </a:p>
          <a:p>
            <a:pPr algn="ctr"/>
            <a:r>
              <a:rPr lang="es-CO" b="1" dirty="0" smtClean="0">
                <a:latin typeface="Arial" pitchFamily="34" charset="0"/>
                <a:cs typeface="Arial" pitchFamily="34" charset="0"/>
              </a:rPr>
              <a:t>Objetivo del </a:t>
            </a:r>
            <a:r>
              <a:rPr lang="es-CO" b="1" dirty="0">
                <a:latin typeface="Arial" pitchFamily="34" charset="0"/>
                <a:cs typeface="Arial" pitchFamily="34" charset="0"/>
              </a:rPr>
              <a:t>sistema:</a:t>
            </a:r>
            <a:r>
              <a:rPr lang="es-CO" dirty="0">
                <a:latin typeface="Arial" pitchFamily="34" charset="0"/>
                <a:cs typeface="Arial" pitchFamily="34" charset="0"/>
              </a:rPr>
              <a:t> </a:t>
            </a:r>
            <a:r>
              <a:rPr lang="es-CO" dirty="0" smtClean="0">
                <a:latin typeface="Arial" pitchFamily="34" charset="0"/>
                <a:cs typeface="Arial" pitchFamily="34" charset="0"/>
              </a:rPr>
              <a:t>Ser reconocidos y posesionados en la venta de computadores, partes y accesorio</a:t>
            </a:r>
          </a:p>
          <a:p>
            <a:pPr algn="ctr"/>
            <a:r>
              <a:rPr lang="es-CO" dirty="0" smtClean="0">
                <a:latin typeface="Arial" pitchFamily="34" charset="0"/>
                <a:cs typeface="Arial" pitchFamily="34" charset="0"/>
              </a:rPr>
              <a:t>con </a:t>
            </a:r>
            <a:r>
              <a:rPr lang="es-CO" dirty="0">
                <a:latin typeface="Arial" pitchFamily="34" charset="0"/>
                <a:cs typeface="Arial" pitchFamily="34" charset="0"/>
              </a:rPr>
              <a:t>la más alta calidad y </a:t>
            </a:r>
            <a:r>
              <a:rPr lang="es-CO" dirty="0" smtClean="0">
                <a:latin typeface="Arial" pitchFamily="34" charset="0"/>
                <a:cs typeface="Arial" pitchFamily="34" charset="0"/>
              </a:rPr>
              <a:t>tecnología </a:t>
            </a:r>
            <a:endParaRPr lang="es-ES" dirty="0">
              <a:latin typeface="Arial" pitchFamily="34" charset="0"/>
              <a:cs typeface="Arial" pitchFamily="34" charset="0"/>
            </a:endParaRPr>
          </a:p>
          <a:p>
            <a:pPr algn="ctr"/>
            <a:endParaRPr lang="es-ES" dirty="0"/>
          </a:p>
        </p:txBody>
      </p:sp>
      <p:sp>
        <p:nvSpPr>
          <p:cNvPr id="18" name="17 Rectángulo"/>
          <p:cNvSpPr/>
          <p:nvPr/>
        </p:nvSpPr>
        <p:spPr>
          <a:xfrm>
            <a:off x="3466919" y="2714620"/>
            <a:ext cx="2510916" cy="257176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b="1" dirty="0" smtClean="0">
                <a:latin typeface="Arial" pitchFamily="34" charset="0"/>
                <a:cs typeface="Arial" pitchFamily="34" charset="0"/>
              </a:rPr>
              <a:t>Medio o contexto del sistema:</a:t>
            </a:r>
            <a:r>
              <a:rPr lang="es-CO" dirty="0" smtClean="0">
                <a:latin typeface="Arial" pitchFamily="34" charset="0"/>
                <a:cs typeface="Arial" pitchFamily="34" charset="0"/>
              </a:rPr>
              <a:t> los clientes, el clima, los proveedores, la competencia, el comportamiento del dólar, los ingresos de las personas </a:t>
            </a:r>
            <a:endParaRPr lang="es-ES" dirty="0" smtClean="0">
              <a:latin typeface="Arial" pitchFamily="34" charset="0"/>
              <a:cs typeface="Arial" pitchFamily="34" charset="0"/>
            </a:endParaRPr>
          </a:p>
          <a:p>
            <a:pPr algn="ctr"/>
            <a:endParaRPr lang="es-ES" dirty="0"/>
          </a:p>
        </p:txBody>
      </p:sp>
      <p:sp>
        <p:nvSpPr>
          <p:cNvPr id="19" name="18 Rectángulo"/>
          <p:cNvSpPr/>
          <p:nvPr/>
        </p:nvSpPr>
        <p:spPr>
          <a:xfrm>
            <a:off x="6168008" y="2845726"/>
            <a:ext cx="2304256" cy="2079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O" sz="1600" b="1" dirty="0">
                <a:latin typeface="Arial" pitchFamily="34" charset="0"/>
                <a:cs typeface="Arial" pitchFamily="34" charset="0"/>
              </a:rPr>
              <a:t>Los recursos del sistema:</a:t>
            </a:r>
            <a:r>
              <a:rPr lang="es-CO" sz="1600" dirty="0">
                <a:latin typeface="Arial" pitchFamily="34" charset="0"/>
                <a:cs typeface="Arial" pitchFamily="34" charset="0"/>
              </a:rPr>
              <a:t> servicio técnico, los productos, el conocimiento, equipos de cómputo, programas de cómputo </a:t>
            </a:r>
            <a:endParaRPr lang="es-ES" sz="1600" dirty="0">
              <a:latin typeface="Arial" pitchFamily="34" charset="0"/>
              <a:cs typeface="Arial" pitchFamily="34" charset="0"/>
            </a:endParaRPr>
          </a:p>
          <a:p>
            <a:pPr algn="ctr"/>
            <a:endParaRPr lang="es-ES" dirty="0"/>
          </a:p>
        </p:txBody>
      </p:sp>
      <p:cxnSp>
        <p:nvCxnSpPr>
          <p:cNvPr id="22" name="21 Conector recto de flecha"/>
          <p:cNvCxnSpPr/>
          <p:nvPr/>
        </p:nvCxnSpPr>
        <p:spPr>
          <a:xfrm>
            <a:off x="5364088" y="2131115"/>
            <a:ext cx="936104" cy="4337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4756612" y="2131115"/>
            <a:ext cx="0" cy="5778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flipH="1">
            <a:off x="2977239" y="2168148"/>
            <a:ext cx="894628" cy="4337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0624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123728" y="332656"/>
            <a:ext cx="5400600" cy="104163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dirty="0" smtClean="0">
              <a:latin typeface="Arial" pitchFamily="34" charset="0"/>
              <a:cs typeface="Arial" pitchFamily="34" charset="0"/>
            </a:endParaRPr>
          </a:p>
          <a:p>
            <a:pPr algn="ctr"/>
            <a:r>
              <a:rPr lang="es-CO" sz="2800" b="1" dirty="0" smtClean="0">
                <a:latin typeface="Algerian" pitchFamily="82" charset="0"/>
              </a:rPr>
              <a:t>CARACTERISTICAS DEL SISTEMA</a:t>
            </a:r>
            <a:endParaRPr lang="es-ES" sz="2800" b="1" dirty="0" smtClean="0">
              <a:latin typeface="Algerian" pitchFamily="82" charset="0"/>
            </a:endParaRPr>
          </a:p>
          <a:p>
            <a:pPr algn="ctr"/>
            <a:endParaRPr lang="es-ES" dirty="0"/>
          </a:p>
        </p:txBody>
      </p:sp>
      <p:sp>
        <p:nvSpPr>
          <p:cNvPr id="5" name="4 Rectángulo"/>
          <p:cNvSpPr/>
          <p:nvPr/>
        </p:nvSpPr>
        <p:spPr>
          <a:xfrm>
            <a:off x="644472" y="2291471"/>
            <a:ext cx="2998587" cy="266429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s-CO" sz="2000" b="1" dirty="0" smtClean="0">
                <a:latin typeface="Arial" pitchFamily="34" charset="0"/>
                <a:cs typeface="Arial" pitchFamily="34" charset="0"/>
              </a:rPr>
              <a:t>Los componentes o subsistemas </a:t>
            </a:r>
            <a:r>
              <a:rPr lang="es-CO" sz="2000" b="1" dirty="0">
                <a:latin typeface="Arial" pitchFamily="34" charset="0"/>
                <a:cs typeface="Arial" pitchFamily="34" charset="0"/>
              </a:rPr>
              <a:t>del sistema:</a:t>
            </a:r>
            <a:r>
              <a:rPr lang="es-CO" sz="2000" dirty="0">
                <a:latin typeface="Arial" pitchFamily="34" charset="0"/>
                <a:cs typeface="Arial" pitchFamily="34" charset="0"/>
              </a:rPr>
              <a:t> servicio </a:t>
            </a:r>
            <a:r>
              <a:rPr lang="es-CO" sz="2000" dirty="0" smtClean="0">
                <a:latin typeface="Arial" pitchFamily="34" charset="0"/>
                <a:cs typeface="Arial" pitchFamily="34" charset="0"/>
              </a:rPr>
              <a:t>técnico de computadores. </a:t>
            </a:r>
            <a:r>
              <a:rPr lang="es-CO" sz="2000" dirty="0">
                <a:latin typeface="Arial" pitchFamily="34" charset="0"/>
                <a:cs typeface="Arial" pitchFamily="34" charset="0"/>
              </a:rPr>
              <a:t>Servicio de internet y venta </a:t>
            </a:r>
            <a:r>
              <a:rPr lang="es-CO" sz="2000" dirty="0" smtClean="0">
                <a:latin typeface="Arial" pitchFamily="34" charset="0"/>
                <a:cs typeface="Arial" pitchFamily="34" charset="0"/>
              </a:rPr>
              <a:t>de computadores y accesorios.</a:t>
            </a:r>
            <a:endParaRPr lang="es-ES" sz="2000" dirty="0">
              <a:latin typeface="Arial" pitchFamily="34" charset="0"/>
              <a:cs typeface="Arial" pitchFamily="34" charset="0"/>
            </a:endParaRPr>
          </a:p>
          <a:p>
            <a:pPr algn="ctr"/>
            <a:endParaRPr lang="es-ES" dirty="0"/>
          </a:p>
        </p:txBody>
      </p:sp>
      <p:pic>
        <p:nvPicPr>
          <p:cNvPr id="6" name="5 Imagen" descr="C:\Users\MIFE\Desktop\ESCANEOS\escanear0001.jpg"/>
          <p:cNvPicPr/>
          <p:nvPr/>
        </p:nvPicPr>
        <p:blipFill>
          <a:blip r:embed="rId2"/>
          <a:srcRect/>
          <a:stretch>
            <a:fillRect/>
          </a:stretch>
        </p:blipFill>
        <p:spPr bwMode="auto">
          <a:xfrm>
            <a:off x="3799237" y="2276872"/>
            <a:ext cx="5112568" cy="3048000"/>
          </a:xfrm>
          <a:prstGeom prst="rect">
            <a:avLst/>
          </a:prstGeom>
          <a:noFill/>
          <a:ln w="9525">
            <a:noFill/>
            <a:miter lim="800000"/>
            <a:headEnd/>
            <a:tailEnd/>
          </a:ln>
        </p:spPr>
      </p:pic>
      <p:cxnSp>
        <p:nvCxnSpPr>
          <p:cNvPr id="8" name="7 Conector recto de flecha"/>
          <p:cNvCxnSpPr/>
          <p:nvPr/>
        </p:nvCxnSpPr>
        <p:spPr>
          <a:xfrm flipH="1">
            <a:off x="3643059" y="1556792"/>
            <a:ext cx="856933"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4499992" y="1556792"/>
            <a:ext cx="72008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36180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100001" y="548680"/>
            <a:ext cx="5400600" cy="104163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dirty="0" smtClean="0">
              <a:latin typeface="Arial" pitchFamily="34" charset="0"/>
              <a:cs typeface="Arial" pitchFamily="34" charset="0"/>
            </a:endParaRPr>
          </a:p>
          <a:p>
            <a:pPr algn="ctr"/>
            <a:r>
              <a:rPr lang="es-CO" sz="2800" b="1" dirty="0" smtClean="0">
                <a:latin typeface="Algerian" pitchFamily="82" charset="0"/>
              </a:rPr>
              <a:t>CARACTERISTICAS DEL SISTEMA</a:t>
            </a:r>
            <a:endParaRPr lang="es-ES" sz="2800" b="1" dirty="0" smtClean="0">
              <a:latin typeface="Algerian" pitchFamily="82" charset="0"/>
            </a:endParaRPr>
          </a:p>
          <a:p>
            <a:pPr algn="ctr"/>
            <a:endParaRPr lang="es-ES" dirty="0"/>
          </a:p>
        </p:txBody>
      </p:sp>
      <p:sp>
        <p:nvSpPr>
          <p:cNvPr id="5" name="4 Rectángulo"/>
          <p:cNvSpPr/>
          <p:nvPr/>
        </p:nvSpPr>
        <p:spPr>
          <a:xfrm>
            <a:off x="581294" y="2204864"/>
            <a:ext cx="3672408" cy="43204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es-CO" sz="1600" b="1" dirty="0" smtClean="0">
              <a:latin typeface="Arial" pitchFamily="34" charset="0"/>
              <a:cs typeface="Arial" pitchFamily="34" charset="0"/>
            </a:endParaRPr>
          </a:p>
          <a:p>
            <a:pPr algn="ctr"/>
            <a:r>
              <a:rPr lang="es-CO" sz="1600" b="1" dirty="0" smtClean="0">
                <a:latin typeface="Comic Sans MS" pitchFamily="66" charset="0"/>
                <a:cs typeface="Arial" pitchFamily="34" charset="0"/>
              </a:rPr>
              <a:t>Administración </a:t>
            </a:r>
            <a:r>
              <a:rPr lang="es-CO" sz="1600" b="1" dirty="0">
                <a:latin typeface="Comic Sans MS" pitchFamily="66" charset="0"/>
                <a:cs typeface="Arial" pitchFamily="34" charset="0"/>
              </a:rPr>
              <a:t>del sistema</a:t>
            </a:r>
            <a:endParaRPr lang="es-ES" sz="1600" dirty="0">
              <a:latin typeface="Comic Sans MS" pitchFamily="66" charset="0"/>
              <a:cs typeface="Arial" pitchFamily="34" charset="0"/>
            </a:endParaRPr>
          </a:p>
          <a:p>
            <a:r>
              <a:rPr lang="es-CO" sz="1600" b="1" dirty="0" smtClean="0">
                <a:latin typeface="Arial" pitchFamily="34" charset="0"/>
                <a:cs typeface="Arial" pitchFamily="34" charset="0"/>
              </a:rPr>
              <a:t>Planeación:</a:t>
            </a:r>
            <a:endParaRPr lang="es-ES" sz="1600" dirty="0">
              <a:latin typeface="Arial" pitchFamily="34" charset="0"/>
              <a:cs typeface="Arial" pitchFamily="34" charset="0"/>
            </a:endParaRPr>
          </a:p>
          <a:p>
            <a:pPr algn="just"/>
            <a:r>
              <a:rPr lang="es-CO" sz="1600" dirty="0">
                <a:latin typeface="Arial" pitchFamily="34" charset="0"/>
                <a:cs typeface="Arial" pitchFamily="34" charset="0"/>
              </a:rPr>
              <a:t>Se fijan metas de ventas basado en el resultado final de los meses anteriores.</a:t>
            </a:r>
            <a:endParaRPr lang="es-ES" sz="1600" dirty="0">
              <a:latin typeface="Arial" pitchFamily="34" charset="0"/>
              <a:cs typeface="Arial" pitchFamily="34" charset="0"/>
            </a:endParaRPr>
          </a:p>
          <a:p>
            <a:pPr algn="just"/>
            <a:r>
              <a:rPr lang="es-CO" sz="1600" dirty="0">
                <a:latin typeface="Arial" pitchFamily="34" charset="0"/>
                <a:cs typeface="Arial" pitchFamily="34" charset="0"/>
              </a:rPr>
              <a:t>Se consiguen todos los software actualizados con el fin de prestarle al cliente el mejor servicio de actualización y </a:t>
            </a:r>
            <a:r>
              <a:rPr lang="es-CO" sz="1600" dirty="0" smtClean="0">
                <a:latin typeface="Arial" pitchFamily="34" charset="0"/>
                <a:cs typeface="Arial" pitchFamily="34" charset="0"/>
              </a:rPr>
              <a:t>soporte.</a:t>
            </a:r>
            <a:endParaRPr lang="es-ES" sz="1600" dirty="0">
              <a:latin typeface="Arial" pitchFamily="34" charset="0"/>
              <a:cs typeface="Arial" pitchFamily="34" charset="0"/>
            </a:endParaRPr>
          </a:p>
          <a:p>
            <a:pPr algn="just"/>
            <a:r>
              <a:rPr lang="es-CO" sz="1600" dirty="0">
                <a:latin typeface="Arial" pitchFamily="34" charset="0"/>
                <a:cs typeface="Arial" pitchFamily="34" charset="0"/>
              </a:rPr>
              <a:t>Se organiza tiempos de trabajo.</a:t>
            </a:r>
            <a:endParaRPr lang="es-ES" sz="1600" dirty="0">
              <a:latin typeface="Arial" pitchFamily="34" charset="0"/>
              <a:cs typeface="Arial" pitchFamily="34" charset="0"/>
            </a:endParaRPr>
          </a:p>
          <a:p>
            <a:pPr algn="just"/>
            <a:r>
              <a:rPr lang="es-CO" sz="1600" dirty="0">
                <a:latin typeface="Arial" pitchFamily="34" charset="0"/>
                <a:cs typeface="Arial" pitchFamily="34" charset="0"/>
              </a:rPr>
              <a:t>Se planea una publicidad cambiante para mejor la venta de uno y  otro producto</a:t>
            </a:r>
            <a:endParaRPr lang="es-ES" sz="1600" dirty="0">
              <a:latin typeface="Arial" pitchFamily="34" charset="0"/>
              <a:cs typeface="Arial" pitchFamily="34" charset="0"/>
            </a:endParaRPr>
          </a:p>
          <a:p>
            <a:pPr algn="just"/>
            <a:r>
              <a:rPr lang="es-CO" sz="1600" dirty="0">
                <a:latin typeface="Arial" pitchFamily="34" charset="0"/>
                <a:cs typeface="Arial" pitchFamily="34" charset="0"/>
              </a:rPr>
              <a:t>Para mejorar las ventas  siempre se esta pendientes del producto que más se mueve para tenerlo en grandes cantidades disponibles.</a:t>
            </a:r>
            <a:endParaRPr lang="es-ES" sz="1600" dirty="0">
              <a:latin typeface="Arial" pitchFamily="34" charset="0"/>
              <a:cs typeface="Arial" pitchFamily="34" charset="0"/>
            </a:endParaRPr>
          </a:p>
          <a:p>
            <a:pPr algn="ctr"/>
            <a:endParaRPr lang="es-ES" sz="1600" dirty="0">
              <a:latin typeface="Arial" pitchFamily="34" charset="0"/>
              <a:cs typeface="Arial" pitchFamily="34" charset="0"/>
            </a:endParaRPr>
          </a:p>
        </p:txBody>
      </p:sp>
      <p:sp>
        <p:nvSpPr>
          <p:cNvPr id="6" name="5 Rectángulo"/>
          <p:cNvSpPr/>
          <p:nvPr/>
        </p:nvSpPr>
        <p:spPr>
          <a:xfrm>
            <a:off x="4427984" y="2204864"/>
            <a:ext cx="3960440" cy="43204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CO" b="1" dirty="0" smtClean="0">
                <a:latin typeface="Comic Sans MS" pitchFamily="66" charset="0"/>
                <a:cs typeface="Arial" pitchFamily="34" charset="0"/>
              </a:rPr>
              <a:t>Administración del sistema</a:t>
            </a:r>
          </a:p>
          <a:p>
            <a:pPr algn="ctr"/>
            <a:endParaRPr lang="es-ES" dirty="0" smtClean="0">
              <a:latin typeface="Comic Sans MS" pitchFamily="66" charset="0"/>
              <a:cs typeface="Arial" pitchFamily="34" charset="0"/>
            </a:endParaRPr>
          </a:p>
          <a:p>
            <a:pPr algn="just"/>
            <a:r>
              <a:rPr lang="es-CO" b="1" dirty="0" smtClean="0">
                <a:latin typeface="Arial" pitchFamily="34" charset="0"/>
                <a:cs typeface="Arial" pitchFamily="34" charset="0"/>
              </a:rPr>
              <a:t>Control</a:t>
            </a:r>
            <a:endParaRPr lang="es-ES" dirty="0" smtClean="0">
              <a:latin typeface="Arial" pitchFamily="34" charset="0"/>
              <a:cs typeface="Arial" pitchFamily="34" charset="0"/>
            </a:endParaRPr>
          </a:p>
          <a:p>
            <a:pPr algn="just"/>
            <a:r>
              <a:rPr lang="es-CO" dirty="0" smtClean="0">
                <a:latin typeface="Arial" pitchFamily="34" charset="0"/>
                <a:cs typeface="Arial" pitchFamily="34" charset="0"/>
              </a:rPr>
              <a:t>Se manejan planillas de ventas para reportarlas y saber que producto se mueve mas y como es su comportamiento.</a:t>
            </a:r>
            <a:endParaRPr lang="es-ES" dirty="0" smtClean="0">
              <a:latin typeface="Arial" pitchFamily="34" charset="0"/>
              <a:cs typeface="Arial" pitchFamily="34" charset="0"/>
            </a:endParaRPr>
          </a:p>
          <a:p>
            <a:pPr algn="just"/>
            <a:r>
              <a:rPr lang="es-CO" dirty="0" smtClean="0">
                <a:latin typeface="Arial" pitchFamily="34" charset="0"/>
                <a:cs typeface="Arial" pitchFamily="34" charset="0"/>
              </a:rPr>
              <a:t>Se hace un reporte mensual de ventas.</a:t>
            </a:r>
            <a:endParaRPr lang="es-ES" dirty="0" smtClean="0">
              <a:latin typeface="Arial" pitchFamily="34" charset="0"/>
              <a:cs typeface="Arial" pitchFamily="34" charset="0"/>
            </a:endParaRPr>
          </a:p>
          <a:p>
            <a:pPr algn="just"/>
            <a:r>
              <a:rPr lang="es-CO" dirty="0" smtClean="0">
                <a:latin typeface="Arial" pitchFamily="34" charset="0"/>
                <a:cs typeface="Arial" pitchFamily="34" charset="0"/>
              </a:rPr>
              <a:t>Por medio de una planilla se evalúan las trabajadoras, su comportamiento , rendimiento y servicio</a:t>
            </a:r>
            <a:endParaRPr lang="es-ES" dirty="0" smtClean="0">
              <a:latin typeface="Arial" pitchFamily="34" charset="0"/>
              <a:cs typeface="Arial" pitchFamily="34" charset="0"/>
            </a:endParaRPr>
          </a:p>
          <a:p>
            <a:pPr algn="ctr"/>
            <a:endParaRPr lang="es-ES" dirty="0"/>
          </a:p>
        </p:txBody>
      </p:sp>
      <p:cxnSp>
        <p:nvCxnSpPr>
          <p:cNvPr id="8" name="7 Conector recto de flecha"/>
          <p:cNvCxnSpPr/>
          <p:nvPr/>
        </p:nvCxnSpPr>
        <p:spPr>
          <a:xfrm flipH="1">
            <a:off x="3779912" y="1772816"/>
            <a:ext cx="47379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4253702" y="1781200"/>
            <a:ext cx="390306" cy="279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0757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979712" y="548680"/>
            <a:ext cx="5400600" cy="104163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b="1" dirty="0" smtClean="0">
              <a:latin typeface="Algerian" pitchFamily="82" charset="0"/>
              <a:cs typeface="Arial" pitchFamily="34" charset="0"/>
            </a:endParaRPr>
          </a:p>
          <a:p>
            <a:pPr algn="ctr"/>
            <a:r>
              <a:rPr lang="es-CO" sz="2800" b="1" dirty="0" smtClean="0">
                <a:latin typeface="Algerian" pitchFamily="82" charset="0"/>
              </a:rPr>
              <a:t>CARACTERISTICAS DEL SISTEMA</a:t>
            </a:r>
            <a:endParaRPr lang="es-ES" sz="2800" b="1" dirty="0" smtClean="0">
              <a:latin typeface="Algerian" pitchFamily="82" charset="0"/>
            </a:endParaRPr>
          </a:p>
          <a:p>
            <a:pPr algn="ctr"/>
            <a:endParaRPr lang="es-ES" dirty="0"/>
          </a:p>
        </p:txBody>
      </p:sp>
      <p:sp>
        <p:nvSpPr>
          <p:cNvPr id="5" name="4 Rectángulo"/>
          <p:cNvSpPr/>
          <p:nvPr/>
        </p:nvSpPr>
        <p:spPr>
          <a:xfrm>
            <a:off x="1979712" y="1772816"/>
            <a:ext cx="5112568" cy="461665"/>
          </a:xfrm>
          <a:prstGeom prst="rect">
            <a:avLst/>
          </a:prstGeom>
        </p:spPr>
        <p:txBody>
          <a:bodyPr wrap="square">
            <a:spAutoFit/>
          </a:bodyPr>
          <a:lstStyle/>
          <a:p>
            <a:pPr algn="ctr"/>
            <a:r>
              <a:rPr lang="es-CO" sz="2400" b="1" dirty="0">
                <a:latin typeface="Comic Sans MS" pitchFamily="66" charset="0"/>
              </a:rPr>
              <a:t>Entradas procesos y salidas</a:t>
            </a:r>
            <a:endParaRPr lang="es-ES" sz="2400" dirty="0">
              <a:latin typeface="Comic Sans MS" pitchFamily="66" charset="0"/>
            </a:endParaRPr>
          </a:p>
        </p:txBody>
      </p:sp>
      <p:graphicFrame>
        <p:nvGraphicFramePr>
          <p:cNvPr id="7" name="6 Tabla"/>
          <p:cNvGraphicFramePr>
            <a:graphicFrameLocks noGrp="1"/>
          </p:cNvGraphicFramePr>
          <p:nvPr>
            <p:extLst>
              <p:ext uri="{D42A27DB-BD31-4B8C-83A1-F6EECF244321}">
                <p14:modId xmlns:p14="http://schemas.microsoft.com/office/powerpoint/2010/main" xmlns="" val="1618995538"/>
              </p:ext>
            </p:extLst>
          </p:nvPr>
        </p:nvGraphicFramePr>
        <p:xfrm>
          <a:off x="1121786" y="2564904"/>
          <a:ext cx="6834591" cy="2768636"/>
        </p:xfrm>
        <a:graphic>
          <a:graphicData uri="http://schemas.openxmlformats.org/drawingml/2006/table">
            <a:tbl>
              <a:tblPr firstRow="1" bandRow="1">
                <a:tableStyleId>{C4B1156A-380E-4F78-BDF5-A606A8083BF9}</a:tableStyleId>
              </a:tblPr>
              <a:tblGrid>
                <a:gridCol w="2278197"/>
                <a:gridCol w="2278197"/>
                <a:gridCol w="2278197"/>
              </a:tblGrid>
              <a:tr h="597588">
                <a:tc>
                  <a:txBody>
                    <a:bodyPr/>
                    <a:lstStyle/>
                    <a:p>
                      <a:pPr algn="ctr"/>
                      <a:r>
                        <a:rPr lang="es-ES" sz="2400" b="0" dirty="0" smtClean="0">
                          <a:latin typeface="Broadway" pitchFamily="82" charset="0"/>
                        </a:rPr>
                        <a:t>Entrada</a:t>
                      </a:r>
                      <a:endParaRPr lang="es-ES" sz="2400" b="0" dirty="0">
                        <a:latin typeface="Broadway" pitchFamily="82" charset="0"/>
                      </a:endParaRPr>
                    </a:p>
                  </a:txBody>
                  <a:tcPr/>
                </a:tc>
                <a:tc>
                  <a:txBody>
                    <a:bodyPr/>
                    <a:lstStyle/>
                    <a:p>
                      <a:pPr algn="ctr"/>
                      <a:r>
                        <a:rPr lang="es-ES" sz="2400" b="0" dirty="0" smtClean="0">
                          <a:latin typeface="Broadway" pitchFamily="82" charset="0"/>
                        </a:rPr>
                        <a:t>Procesos</a:t>
                      </a:r>
                      <a:endParaRPr lang="es-ES" sz="2400" b="0" dirty="0">
                        <a:latin typeface="Broadway" pitchFamily="82" charset="0"/>
                      </a:endParaRPr>
                    </a:p>
                  </a:txBody>
                  <a:tcPr/>
                </a:tc>
                <a:tc>
                  <a:txBody>
                    <a:bodyPr/>
                    <a:lstStyle/>
                    <a:p>
                      <a:pPr algn="ctr"/>
                      <a:r>
                        <a:rPr lang="es-ES" sz="2400" b="0" dirty="0" smtClean="0">
                          <a:latin typeface="Broadway" pitchFamily="82" charset="0"/>
                        </a:rPr>
                        <a:t>Salidas</a:t>
                      </a:r>
                      <a:endParaRPr lang="es-ES" sz="2400" b="0" dirty="0">
                        <a:latin typeface="Broadway" pitchFamily="82" charset="0"/>
                      </a:endParaRPr>
                    </a:p>
                  </a:txBody>
                  <a:tcPr/>
                </a:tc>
              </a:tr>
              <a:tr h="664900">
                <a:tc>
                  <a:txBody>
                    <a:bodyPr/>
                    <a:lstStyle/>
                    <a:p>
                      <a:pPr algn="ctr">
                        <a:lnSpc>
                          <a:spcPct val="115000"/>
                        </a:lnSpc>
                        <a:spcAft>
                          <a:spcPts val="0"/>
                        </a:spcAft>
                      </a:pPr>
                      <a:endParaRPr lang="es-CO" sz="1600" b="0" dirty="0" smtClean="0">
                        <a:effectLst/>
                        <a:latin typeface="Arial" pitchFamily="34" charset="0"/>
                        <a:ea typeface="Calibri"/>
                        <a:cs typeface="Arial" pitchFamily="34" charset="0"/>
                      </a:endParaRPr>
                    </a:p>
                    <a:p>
                      <a:pPr algn="ctr">
                        <a:lnSpc>
                          <a:spcPct val="115000"/>
                        </a:lnSpc>
                        <a:spcAft>
                          <a:spcPts val="0"/>
                        </a:spcAft>
                      </a:pPr>
                      <a:r>
                        <a:rPr lang="es-CO" sz="1600" b="0" dirty="0" smtClean="0">
                          <a:effectLst/>
                          <a:latin typeface="Arial" pitchFamily="34" charset="0"/>
                          <a:ea typeface="Calibri"/>
                          <a:cs typeface="Arial" pitchFamily="34" charset="0"/>
                        </a:rPr>
                        <a:t>Vendedoras</a:t>
                      </a:r>
                      <a:endParaRPr lang="es-ES" sz="1600" b="0" dirty="0">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endParaRPr lang="es-CO" sz="1600" dirty="0" smtClean="0">
                        <a:effectLst/>
                        <a:latin typeface="Arial" pitchFamily="34" charset="0"/>
                        <a:ea typeface="Calibri"/>
                        <a:cs typeface="Arial" pitchFamily="34" charset="0"/>
                      </a:endParaRPr>
                    </a:p>
                    <a:p>
                      <a:pPr algn="ctr">
                        <a:lnSpc>
                          <a:spcPct val="115000"/>
                        </a:lnSpc>
                        <a:spcAft>
                          <a:spcPts val="0"/>
                        </a:spcAft>
                      </a:pPr>
                      <a:r>
                        <a:rPr lang="es-CO" sz="1600" dirty="0" smtClean="0">
                          <a:effectLst/>
                          <a:latin typeface="Arial" pitchFamily="34" charset="0"/>
                          <a:ea typeface="Calibri"/>
                          <a:cs typeface="Arial" pitchFamily="34" charset="0"/>
                        </a:rPr>
                        <a:t>Capacitación</a:t>
                      </a:r>
                      <a:endParaRPr lang="es-ES" sz="1600" dirty="0">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endParaRPr lang="es-CO" sz="1600" dirty="0" smtClean="0">
                        <a:effectLst/>
                        <a:latin typeface="Arial" pitchFamily="34" charset="0"/>
                        <a:ea typeface="Calibri"/>
                        <a:cs typeface="Arial" pitchFamily="34" charset="0"/>
                      </a:endParaRPr>
                    </a:p>
                    <a:p>
                      <a:pPr algn="ctr">
                        <a:lnSpc>
                          <a:spcPct val="115000"/>
                        </a:lnSpc>
                        <a:spcAft>
                          <a:spcPts val="0"/>
                        </a:spcAft>
                      </a:pPr>
                      <a:r>
                        <a:rPr lang="es-CO" sz="1600" dirty="0" smtClean="0">
                          <a:effectLst/>
                          <a:latin typeface="Arial" pitchFamily="34" charset="0"/>
                          <a:ea typeface="Calibri"/>
                          <a:cs typeface="Arial" pitchFamily="34" charset="0"/>
                        </a:rPr>
                        <a:t>Excelente </a:t>
                      </a:r>
                      <a:r>
                        <a:rPr lang="es-CO" sz="1600" dirty="0">
                          <a:effectLst/>
                          <a:latin typeface="Arial" pitchFamily="34" charset="0"/>
                          <a:ea typeface="Calibri"/>
                          <a:cs typeface="Arial" pitchFamily="34" charset="0"/>
                        </a:rPr>
                        <a:t>servicio</a:t>
                      </a:r>
                      <a:endParaRPr lang="es-ES" sz="1600" dirty="0">
                        <a:effectLst/>
                        <a:latin typeface="Arial" pitchFamily="34" charset="0"/>
                        <a:ea typeface="Calibri"/>
                        <a:cs typeface="Arial" pitchFamily="34" charset="0"/>
                      </a:endParaRPr>
                    </a:p>
                  </a:txBody>
                  <a:tcPr marL="68580" marR="68580" marT="0" marB="0"/>
                </a:tc>
              </a:tr>
              <a:tr h="664900">
                <a:tc>
                  <a:txBody>
                    <a:bodyPr/>
                    <a:lstStyle/>
                    <a:p>
                      <a:pPr algn="ctr">
                        <a:lnSpc>
                          <a:spcPct val="115000"/>
                        </a:lnSpc>
                        <a:spcAft>
                          <a:spcPts val="0"/>
                        </a:spcAft>
                      </a:pPr>
                      <a:endParaRPr lang="es-CO" sz="1600" b="0" dirty="0" smtClean="0">
                        <a:effectLst/>
                        <a:latin typeface="Arial" pitchFamily="34" charset="0"/>
                        <a:ea typeface="Calibri"/>
                        <a:cs typeface="Arial" pitchFamily="34" charset="0"/>
                      </a:endParaRPr>
                    </a:p>
                    <a:p>
                      <a:pPr algn="ctr">
                        <a:lnSpc>
                          <a:spcPct val="115000"/>
                        </a:lnSpc>
                        <a:spcAft>
                          <a:spcPts val="0"/>
                        </a:spcAft>
                      </a:pPr>
                      <a:r>
                        <a:rPr lang="es-CO" sz="1600" b="0" dirty="0" smtClean="0">
                          <a:effectLst/>
                          <a:latin typeface="Arial" pitchFamily="34" charset="0"/>
                          <a:ea typeface="Calibri"/>
                          <a:cs typeface="Arial" pitchFamily="34" charset="0"/>
                        </a:rPr>
                        <a:t>Software</a:t>
                      </a:r>
                      <a:endParaRPr lang="es-ES" sz="1600" b="0" dirty="0">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endParaRPr lang="es-CO" sz="1600" dirty="0" smtClean="0">
                        <a:effectLst/>
                        <a:latin typeface="Arial" pitchFamily="34" charset="0"/>
                        <a:ea typeface="Calibri"/>
                        <a:cs typeface="Arial" pitchFamily="34" charset="0"/>
                      </a:endParaRPr>
                    </a:p>
                    <a:p>
                      <a:pPr algn="ctr">
                        <a:lnSpc>
                          <a:spcPct val="115000"/>
                        </a:lnSpc>
                        <a:spcAft>
                          <a:spcPts val="0"/>
                        </a:spcAft>
                      </a:pPr>
                      <a:r>
                        <a:rPr lang="es-CO" sz="1600" dirty="0" smtClean="0">
                          <a:effectLst/>
                          <a:latin typeface="Arial" pitchFamily="34" charset="0"/>
                          <a:ea typeface="Calibri"/>
                          <a:cs typeface="Arial" pitchFamily="34" charset="0"/>
                        </a:rPr>
                        <a:t>Instalación </a:t>
                      </a:r>
                      <a:r>
                        <a:rPr lang="es-CO" sz="1600" dirty="0">
                          <a:effectLst/>
                          <a:latin typeface="Arial" pitchFamily="34" charset="0"/>
                          <a:ea typeface="Calibri"/>
                          <a:cs typeface="Arial" pitchFamily="34" charset="0"/>
                        </a:rPr>
                        <a:t>de programas</a:t>
                      </a:r>
                      <a:endParaRPr lang="es-ES" sz="1600" dirty="0">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endParaRPr lang="es-CO" sz="1600" dirty="0" smtClean="0">
                        <a:effectLst/>
                        <a:latin typeface="Arial" pitchFamily="34" charset="0"/>
                        <a:ea typeface="Calibri"/>
                        <a:cs typeface="Arial" pitchFamily="34" charset="0"/>
                      </a:endParaRPr>
                    </a:p>
                    <a:p>
                      <a:pPr algn="ctr">
                        <a:lnSpc>
                          <a:spcPct val="115000"/>
                        </a:lnSpc>
                        <a:spcAft>
                          <a:spcPts val="0"/>
                        </a:spcAft>
                      </a:pPr>
                      <a:r>
                        <a:rPr lang="es-CO" sz="1600" dirty="0" smtClean="0">
                          <a:effectLst/>
                          <a:latin typeface="Arial" pitchFamily="34" charset="0"/>
                          <a:ea typeface="Calibri"/>
                          <a:cs typeface="Arial" pitchFamily="34" charset="0"/>
                        </a:rPr>
                        <a:t>Computador </a:t>
                      </a:r>
                      <a:r>
                        <a:rPr lang="es-CO" sz="1600" dirty="0">
                          <a:effectLst/>
                          <a:latin typeface="Arial" pitchFamily="34" charset="0"/>
                          <a:ea typeface="Calibri"/>
                          <a:cs typeface="Arial" pitchFamily="34" charset="0"/>
                        </a:rPr>
                        <a:t>listo</a:t>
                      </a:r>
                      <a:endParaRPr lang="es-ES" sz="1600" dirty="0">
                        <a:effectLst/>
                        <a:latin typeface="Arial" pitchFamily="34" charset="0"/>
                        <a:ea typeface="Calibri"/>
                        <a:cs typeface="Arial" pitchFamily="34" charset="0"/>
                      </a:endParaRPr>
                    </a:p>
                  </a:txBody>
                  <a:tcPr marL="68580" marR="68580" marT="0" marB="0"/>
                </a:tc>
              </a:tr>
              <a:tr h="664900">
                <a:tc>
                  <a:txBody>
                    <a:bodyPr/>
                    <a:lstStyle/>
                    <a:p>
                      <a:pPr algn="ctr">
                        <a:lnSpc>
                          <a:spcPct val="115000"/>
                        </a:lnSpc>
                        <a:spcAft>
                          <a:spcPts val="0"/>
                        </a:spcAft>
                      </a:pPr>
                      <a:endParaRPr lang="es-CO" sz="1600" b="0" dirty="0" smtClean="0">
                        <a:effectLst/>
                        <a:latin typeface="Arial" pitchFamily="34" charset="0"/>
                        <a:ea typeface="Calibri"/>
                        <a:cs typeface="Arial" pitchFamily="34" charset="0"/>
                      </a:endParaRPr>
                    </a:p>
                    <a:p>
                      <a:pPr algn="ctr">
                        <a:lnSpc>
                          <a:spcPct val="115000"/>
                        </a:lnSpc>
                        <a:spcAft>
                          <a:spcPts val="0"/>
                        </a:spcAft>
                      </a:pPr>
                      <a:r>
                        <a:rPr lang="es-CO" sz="1600" b="0" dirty="0" smtClean="0">
                          <a:effectLst/>
                          <a:latin typeface="Arial" pitchFamily="34" charset="0"/>
                          <a:ea typeface="Calibri"/>
                          <a:cs typeface="Arial" pitchFamily="34" charset="0"/>
                        </a:rPr>
                        <a:t>Producto</a:t>
                      </a:r>
                      <a:endParaRPr lang="es-ES" sz="1600" b="0" dirty="0">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endParaRPr lang="es-CO" sz="1600" dirty="0" smtClean="0">
                        <a:effectLst/>
                        <a:latin typeface="Arial" pitchFamily="34" charset="0"/>
                        <a:ea typeface="Calibri"/>
                        <a:cs typeface="Arial" pitchFamily="34" charset="0"/>
                      </a:endParaRPr>
                    </a:p>
                    <a:p>
                      <a:pPr algn="ctr">
                        <a:lnSpc>
                          <a:spcPct val="115000"/>
                        </a:lnSpc>
                        <a:spcAft>
                          <a:spcPts val="0"/>
                        </a:spcAft>
                      </a:pPr>
                      <a:r>
                        <a:rPr lang="es-CO" sz="1600" dirty="0" smtClean="0">
                          <a:effectLst/>
                          <a:latin typeface="Arial" pitchFamily="34" charset="0"/>
                          <a:ea typeface="Calibri"/>
                          <a:cs typeface="Arial" pitchFamily="34" charset="0"/>
                        </a:rPr>
                        <a:t>Exhibición </a:t>
                      </a:r>
                      <a:endParaRPr lang="es-ES" sz="1600" dirty="0">
                        <a:effectLst/>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endParaRPr lang="es-CO" sz="1600" dirty="0" smtClean="0">
                        <a:effectLst/>
                        <a:latin typeface="Arial" pitchFamily="34" charset="0"/>
                        <a:ea typeface="Calibri"/>
                        <a:cs typeface="Arial" pitchFamily="34" charset="0"/>
                      </a:endParaRPr>
                    </a:p>
                    <a:p>
                      <a:pPr algn="ctr">
                        <a:lnSpc>
                          <a:spcPct val="115000"/>
                        </a:lnSpc>
                        <a:spcAft>
                          <a:spcPts val="0"/>
                        </a:spcAft>
                      </a:pPr>
                      <a:r>
                        <a:rPr lang="es-CO" sz="1600" dirty="0" smtClean="0">
                          <a:effectLst/>
                          <a:latin typeface="Arial" pitchFamily="34" charset="0"/>
                          <a:ea typeface="Calibri"/>
                          <a:cs typeface="Arial" pitchFamily="34" charset="0"/>
                        </a:rPr>
                        <a:t>Venta </a:t>
                      </a:r>
                      <a:r>
                        <a:rPr lang="es-CO" sz="1600" dirty="0">
                          <a:effectLst/>
                          <a:latin typeface="Arial" pitchFamily="34" charset="0"/>
                          <a:ea typeface="Calibri"/>
                          <a:cs typeface="Arial" pitchFamily="34" charset="0"/>
                        </a:rPr>
                        <a:t>del producto</a:t>
                      </a:r>
                      <a:endParaRPr lang="es-ES" sz="1600" dirty="0">
                        <a:effectLst/>
                        <a:latin typeface="Arial" pitchFamily="34" charset="0"/>
                        <a:ea typeface="Calibri"/>
                        <a:cs typeface="Arial" pitchFamily="34" charset="0"/>
                      </a:endParaRPr>
                    </a:p>
                  </a:txBody>
                  <a:tcPr marL="68580" marR="68580" marT="0" marB="0"/>
                </a:tc>
              </a:tr>
            </a:tbl>
          </a:graphicData>
        </a:graphic>
      </p:graphicFrame>
    </p:spTree>
    <p:extLst>
      <p:ext uri="{BB962C8B-B14F-4D97-AF65-F5344CB8AC3E}">
        <p14:creationId xmlns:p14="http://schemas.microsoft.com/office/powerpoint/2010/main" xmlns="" val="421505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714480" y="907580"/>
            <a:ext cx="2736304" cy="266429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CO" sz="1400" b="1" dirty="0" smtClean="0">
              <a:latin typeface="Arial" pitchFamily="34" charset="0"/>
              <a:cs typeface="Arial" pitchFamily="34" charset="0"/>
            </a:endParaRPr>
          </a:p>
          <a:p>
            <a:pPr algn="ctr"/>
            <a:endParaRPr lang="es-CO" sz="1400" b="1" dirty="0">
              <a:latin typeface="Arial" pitchFamily="34" charset="0"/>
              <a:cs typeface="Arial" pitchFamily="34" charset="0"/>
            </a:endParaRPr>
          </a:p>
          <a:p>
            <a:pPr algn="ctr"/>
            <a:r>
              <a:rPr lang="es-CO" sz="1600" b="1" dirty="0" smtClean="0">
                <a:latin typeface="Comic Sans MS" pitchFamily="66" charset="0"/>
                <a:cs typeface="Arial" pitchFamily="34" charset="0"/>
              </a:rPr>
              <a:t>La </a:t>
            </a:r>
            <a:r>
              <a:rPr lang="es-CO" sz="1600" b="1" dirty="0">
                <a:latin typeface="Comic Sans MS" pitchFamily="66" charset="0"/>
                <a:cs typeface="Arial" pitchFamily="34" charset="0"/>
              </a:rPr>
              <a:t>relación sinergia en </a:t>
            </a:r>
            <a:r>
              <a:rPr lang="es-CO" sz="1600" b="1" dirty="0" smtClean="0">
                <a:latin typeface="Comic Sans MS" pitchFamily="66" charset="0"/>
                <a:cs typeface="Arial" pitchFamily="34" charset="0"/>
              </a:rPr>
              <a:t>gestión</a:t>
            </a:r>
          </a:p>
          <a:p>
            <a:pPr algn="ctr"/>
            <a:endParaRPr lang="es-ES" sz="1400" dirty="0">
              <a:latin typeface="Arial" pitchFamily="34" charset="0"/>
              <a:cs typeface="Arial" pitchFamily="34" charset="0"/>
            </a:endParaRPr>
          </a:p>
          <a:p>
            <a:r>
              <a:rPr lang="es-CO" sz="1400" dirty="0">
                <a:latin typeface="Arial" pitchFamily="34" charset="0"/>
                <a:cs typeface="Arial" pitchFamily="34" charset="0"/>
              </a:rPr>
              <a:t> Que hay en MIFE es la cooperación de vendedoras y administradores para prestar un mejor servicio.</a:t>
            </a:r>
            <a:endParaRPr lang="es-ES" sz="1400" dirty="0">
              <a:latin typeface="Arial" pitchFamily="34" charset="0"/>
              <a:cs typeface="Arial" pitchFamily="34" charset="0"/>
            </a:endParaRPr>
          </a:p>
          <a:p>
            <a:r>
              <a:rPr lang="es-CO" sz="1400" dirty="0">
                <a:latin typeface="Arial" pitchFamily="34" charset="0"/>
                <a:cs typeface="Arial" pitchFamily="34" charset="0"/>
              </a:rPr>
              <a:t>Otra relación es la unión de los conocimientos para el soporte de computadores.</a:t>
            </a:r>
            <a:endParaRPr lang="es-ES" sz="1400" dirty="0">
              <a:latin typeface="Arial" pitchFamily="34" charset="0"/>
              <a:cs typeface="Arial" pitchFamily="34" charset="0"/>
            </a:endParaRPr>
          </a:p>
          <a:p>
            <a:r>
              <a:rPr lang="es-CO" dirty="0"/>
              <a:t> </a:t>
            </a:r>
            <a:endParaRPr lang="es-ES" dirty="0"/>
          </a:p>
          <a:p>
            <a:pPr algn="ctr"/>
            <a:endParaRPr lang="es-ES" dirty="0"/>
          </a:p>
        </p:txBody>
      </p:sp>
      <p:sp>
        <p:nvSpPr>
          <p:cNvPr id="5" name="4 Rectángulo redondeado"/>
          <p:cNvSpPr/>
          <p:nvPr/>
        </p:nvSpPr>
        <p:spPr>
          <a:xfrm>
            <a:off x="5429256" y="1500174"/>
            <a:ext cx="1728192" cy="17281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CO" b="1" dirty="0" smtClean="0">
                <a:latin typeface="Comic Sans MS" pitchFamily="66" charset="0"/>
              </a:rPr>
              <a:t>Jerarquía</a:t>
            </a:r>
            <a:endParaRPr lang="es-CO" b="1" dirty="0">
              <a:latin typeface="Comic Sans MS" pitchFamily="66" charset="0"/>
            </a:endParaRPr>
          </a:p>
          <a:p>
            <a:endParaRPr lang="es-ES" dirty="0"/>
          </a:p>
          <a:p>
            <a:pPr algn="just"/>
            <a:r>
              <a:rPr lang="es-CO" sz="1600" dirty="0" smtClean="0">
                <a:latin typeface="Arial" pitchFamily="34" charset="0"/>
                <a:cs typeface="Arial" pitchFamily="34" charset="0"/>
              </a:rPr>
              <a:t>*Administrador</a:t>
            </a:r>
            <a:endParaRPr lang="es-ES" sz="1600" dirty="0">
              <a:latin typeface="Arial" pitchFamily="34" charset="0"/>
              <a:cs typeface="Arial" pitchFamily="34" charset="0"/>
            </a:endParaRPr>
          </a:p>
          <a:p>
            <a:pPr algn="just"/>
            <a:r>
              <a:rPr lang="es-CO" sz="1600" dirty="0" smtClean="0">
                <a:latin typeface="Arial" pitchFamily="34" charset="0"/>
                <a:cs typeface="Arial" pitchFamily="34" charset="0"/>
              </a:rPr>
              <a:t>*Supervisor</a:t>
            </a:r>
            <a:endParaRPr lang="es-ES" sz="1600" dirty="0">
              <a:latin typeface="Arial" pitchFamily="34" charset="0"/>
              <a:cs typeface="Arial" pitchFamily="34" charset="0"/>
            </a:endParaRPr>
          </a:p>
          <a:p>
            <a:pPr algn="just"/>
            <a:r>
              <a:rPr lang="es-CO" sz="1600" dirty="0" smtClean="0">
                <a:latin typeface="Arial" pitchFamily="34" charset="0"/>
                <a:cs typeface="Arial" pitchFamily="34" charset="0"/>
              </a:rPr>
              <a:t>*2 </a:t>
            </a:r>
            <a:r>
              <a:rPr lang="es-CO" sz="1600" dirty="0">
                <a:latin typeface="Arial" pitchFamily="34" charset="0"/>
                <a:cs typeface="Arial" pitchFamily="34" charset="0"/>
              </a:rPr>
              <a:t>vendedoras</a:t>
            </a:r>
            <a:endParaRPr lang="es-ES" sz="1600" dirty="0">
              <a:latin typeface="Arial" pitchFamily="34" charset="0"/>
              <a:cs typeface="Arial" pitchFamily="34" charset="0"/>
            </a:endParaRPr>
          </a:p>
          <a:p>
            <a:pPr algn="ctr"/>
            <a:endParaRPr lang="es-ES" dirty="0"/>
          </a:p>
        </p:txBody>
      </p:sp>
      <p:sp>
        <p:nvSpPr>
          <p:cNvPr id="8" name="7 Rectángulo redondeado"/>
          <p:cNvSpPr/>
          <p:nvPr/>
        </p:nvSpPr>
        <p:spPr>
          <a:xfrm>
            <a:off x="2428860" y="4143380"/>
            <a:ext cx="4680520" cy="23762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s-CO" b="1" dirty="0" smtClean="0">
                <a:latin typeface="Comic Sans MS" pitchFamily="66" charset="0"/>
              </a:rPr>
              <a:t>*Variables </a:t>
            </a:r>
            <a:r>
              <a:rPr lang="es-CO" b="1" dirty="0">
                <a:latin typeface="Comic Sans MS" pitchFamily="66" charset="0"/>
              </a:rPr>
              <a:t>del servicio </a:t>
            </a:r>
            <a:r>
              <a:rPr lang="es-CO" b="1" dirty="0" smtClean="0">
                <a:latin typeface="Comic Sans MS" pitchFamily="66" charset="0"/>
              </a:rPr>
              <a:t>técnico:</a:t>
            </a:r>
            <a:endParaRPr lang="es-ES" dirty="0">
              <a:latin typeface="Comic Sans MS" pitchFamily="66" charset="0"/>
            </a:endParaRPr>
          </a:p>
          <a:p>
            <a:r>
              <a:rPr lang="es-CO" dirty="0">
                <a:latin typeface="Arial" pitchFamily="34" charset="0"/>
                <a:cs typeface="Arial" pitchFamily="34" charset="0"/>
              </a:rPr>
              <a:t>Computador , software ,conocimiento</a:t>
            </a:r>
            <a:endParaRPr lang="es-ES" dirty="0">
              <a:latin typeface="Arial" pitchFamily="34" charset="0"/>
              <a:cs typeface="Arial" pitchFamily="34" charset="0"/>
            </a:endParaRPr>
          </a:p>
          <a:p>
            <a:r>
              <a:rPr lang="es-CO" b="1" dirty="0" smtClean="0">
                <a:latin typeface="Comic Sans MS" pitchFamily="66" charset="0"/>
              </a:rPr>
              <a:t>*Variables </a:t>
            </a:r>
            <a:r>
              <a:rPr lang="es-CO" b="1" dirty="0">
                <a:latin typeface="Comic Sans MS" pitchFamily="66" charset="0"/>
              </a:rPr>
              <a:t>del servicio de internet</a:t>
            </a:r>
            <a:endParaRPr lang="es-ES" dirty="0">
              <a:latin typeface="Comic Sans MS" pitchFamily="66" charset="0"/>
            </a:endParaRPr>
          </a:p>
          <a:p>
            <a:r>
              <a:rPr lang="es-CO" dirty="0">
                <a:latin typeface="Arial" pitchFamily="34" charset="0"/>
                <a:cs typeface="Arial" pitchFamily="34" charset="0"/>
              </a:rPr>
              <a:t>Computadores, servicio, comodidad</a:t>
            </a:r>
            <a:endParaRPr lang="es-ES" dirty="0">
              <a:latin typeface="Arial" pitchFamily="34" charset="0"/>
              <a:cs typeface="Arial" pitchFamily="34" charset="0"/>
            </a:endParaRPr>
          </a:p>
          <a:p>
            <a:r>
              <a:rPr lang="es-CO" b="1" dirty="0" smtClean="0">
                <a:latin typeface="Comic Sans MS" pitchFamily="66" charset="0"/>
              </a:rPr>
              <a:t>*Variables </a:t>
            </a:r>
            <a:r>
              <a:rPr lang="es-CO" b="1" dirty="0">
                <a:latin typeface="Comic Sans MS" pitchFamily="66" charset="0"/>
              </a:rPr>
              <a:t>de la venta de productos</a:t>
            </a:r>
            <a:endParaRPr lang="es-ES" dirty="0">
              <a:latin typeface="Comic Sans MS" pitchFamily="66" charset="0"/>
            </a:endParaRPr>
          </a:p>
          <a:p>
            <a:r>
              <a:rPr lang="es-CO" dirty="0">
                <a:latin typeface="Arial" pitchFamily="34" charset="0"/>
                <a:cs typeface="Arial" pitchFamily="34" charset="0"/>
              </a:rPr>
              <a:t>Pecios, calidad y respaldo</a:t>
            </a:r>
            <a:endParaRPr lang="es-ES" dirty="0">
              <a:latin typeface="Arial" pitchFamily="34" charset="0"/>
              <a:cs typeface="Arial" pitchFamily="34" charset="0"/>
            </a:endParaRPr>
          </a:p>
          <a:p>
            <a:pPr algn="ctr"/>
            <a:endParaRPr lang="es-ES" dirty="0"/>
          </a:p>
        </p:txBody>
      </p:sp>
    </p:spTree>
    <p:extLst>
      <p:ext uri="{BB962C8B-B14F-4D97-AF65-F5344CB8AC3E}">
        <p14:creationId xmlns:p14="http://schemas.microsoft.com/office/powerpoint/2010/main" xmlns="" val="652425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428860" y="785794"/>
            <a:ext cx="4857784"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2400" dirty="0" err="1" smtClean="0">
                <a:latin typeface="Broadway" pitchFamily="82" charset="0"/>
              </a:rPr>
              <a:t>Mife</a:t>
            </a:r>
            <a:r>
              <a:rPr lang="es-ES" sz="2400" dirty="0" smtClean="0">
                <a:latin typeface="Broadway" pitchFamily="82" charset="0"/>
              </a:rPr>
              <a:t> por su c clasificación</a:t>
            </a:r>
            <a:r>
              <a:rPr lang="es-ES" dirty="0" smtClean="0"/>
              <a:t> </a:t>
            </a:r>
            <a:endParaRPr lang="es-ES" dirty="0"/>
          </a:p>
        </p:txBody>
      </p:sp>
      <p:sp>
        <p:nvSpPr>
          <p:cNvPr id="11" name="10 Rectángulo"/>
          <p:cNvSpPr/>
          <p:nvPr/>
        </p:nvSpPr>
        <p:spPr>
          <a:xfrm>
            <a:off x="2357422" y="2000240"/>
            <a:ext cx="4968552" cy="347892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es-CO" sz="1400" b="1" dirty="0" smtClean="0">
              <a:latin typeface="Comic Sans MS" pitchFamily="66" charset="0"/>
            </a:endParaRPr>
          </a:p>
          <a:p>
            <a:pPr algn="just"/>
            <a:r>
              <a:rPr lang="es-CO" sz="1400" b="1" dirty="0" smtClean="0">
                <a:latin typeface="Comic Sans MS" pitchFamily="66" charset="0"/>
              </a:rPr>
              <a:t>Mife </a:t>
            </a:r>
            <a:r>
              <a:rPr lang="es-CO" sz="1400" b="1" dirty="0">
                <a:latin typeface="Comic Sans MS" pitchFamily="66" charset="0"/>
              </a:rPr>
              <a:t>es un sistema artificial  o humano</a:t>
            </a:r>
            <a:r>
              <a:rPr lang="es-CO" sz="1400" dirty="0">
                <a:latin typeface="Comic Sans MS" pitchFamily="66" charset="0"/>
              </a:rPr>
              <a:t> </a:t>
            </a:r>
            <a:r>
              <a:rPr lang="es-CO" sz="1400" dirty="0"/>
              <a:t>ya </a:t>
            </a:r>
            <a:r>
              <a:rPr lang="es-CO" sz="1400" dirty="0">
                <a:latin typeface="Arial" pitchFamily="34" charset="0"/>
                <a:cs typeface="Arial" pitchFamily="34" charset="0"/>
              </a:rPr>
              <a:t>que es gracias al conocimiento de personas y ellas son las que participan activamente de su comportamiento  diseño y control</a:t>
            </a:r>
            <a:endParaRPr lang="es-ES" sz="1400" dirty="0">
              <a:latin typeface="Arial" pitchFamily="34" charset="0"/>
              <a:cs typeface="Arial" pitchFamily="34" charset="0"/>
            </a:endParaRPr>
          </a:p>
          <a:p>
            <a:pPr algn="just"/>
            <a:r>
              <a:rPr lang="es-CO" sz="1400" dirty="0">
                <a:latin typeface="Arial" pitchFamily="34" charset="0"/>
                <a:cs typeface="Arial" pitchFamily="34" charset="0"/>
              </a:rPr>
              <a:t> </a:t>
            </a:r>
            <a:endParaRPr lang="es-ES" sz="1400" dirty="0">
              <a:latin typeface="Arial" pitchFamily="34" charset="0"/>
              <a:cs typeface="Arial" pitchFamily="34" charset="0"/>
            </a:endParaRPr>
          </a:p>
          <a:p>
            <a:pPr algn="just"/>
            <a:r>
              <a:rPr lang="es-CO" sz="1400" b="1" dirty="0">
                <a:latin typeface="Comic Sans MS" pitchFamily="66" charset="0"/>
                <a:cs typeface="Arial" pitchFamily="34" charset="0"/>
              </a:rPr>
              <a:t>Mife </a:t>
            </a:r>
            <a:r>
              <a:rPr lang="es-CO" sz="1400" b="1" dirty="0" smtClean="0">
                <a:latin typeface="Comic Sans MS" pitchFamily="66" charset="0"/>
                <a:cs typeface="Arial" pitchFamily="34" charset="0"/>
              </a:rPr>
              <a:t>es un </a:t>
            </a:r>
            <a:r>
              <a:rPr lang="es-CO" sz="1400" b="1" dirty="0">
                <a:latin typeface="Comic Sans MS" pitchFamily="66" charset="0"/>
                <a:cs typeface="Arial" pitchFamily="34" charset="0"/>
              </a:rPr>
              <a:t>sistema compuesto </a:t>
            </a:r>
            <a:r>
              <a:rPr lang="es-CO" sz="1400" b="1" dirty="0">
                <a:latin typeface="Arial" pitchFamily="34" charset="0"/>
                <a:cs typeface="Arial" pitchFamily="34" charset="0"/>
              </a:rPr>
              <a:t>por su constitución en dos:</a:t>
            </a:r>
            <a:r>
              <a:rPr lang="es-CO" sz="1400" dirty="0">
                <a:latin typeface="Arial" pitchFamily="34" charset="0"/>
                <a:cs typeface="Arial" pitchFamily="34" charset="0"/>
              </a:rPr>
              <a:t> en parte física y parte abstracta; física por que esta constituido por  equipos objetos y cosas reales y es abstracta  por que se maneja software</a:t>
            </a:r>
            <a:r>
              <a:rPr lang="es-CO" sz="1400" dirty="0" smtClean="0">
                <a:latin typeface="Arial" pitchFamily="34" charset="0"/>
                <a:cs typeface="Arial" pitchFamily="34" charset="0"/>
              </a:rPr>
              <a:t>.</a:t>
            </a:r>
          </a:p>
          <a:p>
            <a:pPr algn="just"/>
            <a:endParaRPr lang="es-ES" sz="1400" dirty="0">
              <a:latin typeface="Arial" pitchFamily="34" charset="0"/>
              <a:cs typeface="Arial" pitchFamily="34" charset="0"/>
            </a:endParaRPr>
          </a:p>
          <a:p>
            <a:pPr algn="just"/>
            <a:r>
              <a:rPr lang="es-CO" sz="1400" b="1" dirty="0">
                <a:latin typeface="Comic Sans MS" pitchFamily="66" charset="0"/>
                <a:cs typeface="Arial" pitchFamily="34" charset="0"/>
              </a:rPr>
              <a:t>Mife también es un sistema abierto </a:t>
            </a:r>
            <a:r>
              <a:rPr lang="es-CO" sz="1400" dirty="0">
                <a:latin typeface="Arial" pitchFamily="34" charset="0"/>
                <a:cs typeface="Arial" pitchFamily="34" charset="0"/>
              </a:rPr>
              <a:t>por que    para mantener su razón de ser necesita   la </a:t>
            </a:r>
            <a:r>
              <a:rPr lang="es-CO" sz="1400" dirty="0" smtClean="0">
                <a:latin typeface="Arial" pitchFamily="34" charset="0"/>
                <a:cs typeface="Arial" pitchFamily="34" charset="0"/>
              </a:rPr>
              <a:t>interacción </a:t>
            </a:r>
            <a:r>
              <a:rPr lang="es-CO" sz="1400" dirty="0">
                <a:latin typeface="Arial" pitchFamily="34" charset="0"/>
                <a:cs typeface="Arial" pitchFamily="34" charset="0"/>
              </a:rPr>
              <a:t>y </a:t>
            </a:r>
            <a:r>
              <a:rPr lang="es-CO" sz="1400" dirty="0" smtClean="0">
                <a:latin typeface="Arial" pitchFamily="34" charset="0"/>
                <a:cs typeface="Arial" pitchFamily="34" charset="0"/>
              </a:rPr>
              <a:t>cooperación </a:t>
            </a:r>
            <a:r>
              <a:rPr lang="es-CO" sz="1400" dirty="0">
                <a:latin typeface="Arial" pitchFamily="34" charset="0"/>
                <a:cs typeface="Arial" pitchFamily="34" charset="0"/>
              </a:rPr>
              <a:t>del medio que lo rodea, es decir : clientes proveedores, competencia clima. Aunque esto disminuye el caos a veces se ve mucha entropía en la empresa</a:t>
            </a:r>
            <a:endParaRPr lang="es-ES" sz="1400" dirty="0">
              <a:latin typeface="Arial" pitchFamily="34" charset="0"/>
              <a:cs typeface="Arial" pitchFamily="34" charset="0"/>
            </a:endParaRPr>
          </a:p>
          <a:p>
            <a:pPr algn="ctr"/>
            <a:endParaRPr lang="es-ES" sz="1400" dirty="0">
              <a:latin typeface="Arial" pitchFamily="34" charset="0"/>
              <a:cs typeface="Arial" pitchFamily="34" charset="0"/>
            </a:endParaRPr>
          </a:p>
        </p:txBody>
      </p:sp>
      <p:cxnSp>
        <p:nvCxnSpPr>
          <p:cNvPr id="13" name="12 Conector recto de flecha"/>
          <p:cNvCxnSpPr>
            <a:stCxn id="6" idx="2"/>
          </p:cNvCxnSpPr>
          <p:nvPr/>
        </p:nvCxnSpPr>
        <p:spPr>
          <a:xfrm rot="5400000" flipH="1">
            <a:off x="4787003" y="1715178"/>
            <a:ext cx="64027" cy="7747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xmlns="" val="4057790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1992497" y="548680"/>
            <a:ext cx="5400600" cy="104163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dirty="0" smtClean="0">
              <a:latin typeface="Arial" pitchFamily="34" charset="0"/>
              <a:cs typeface="Arial" pitchFamily="34" charset="0"/>
            </a:endParaRPr>
          </a:p>
          <a:p>
            <a:pPr algn="ctr"/>
            <a:r>
              <a:rPr lang="es-ES" sz="2800" dirty="0" smtClean="0">
                <a:latin typeface="Broadway" pitchFamily="82" charset="0"/>
              </a:rPr>
              <a:t>Retroalimentación </a:t>
            </a:r>
          </a:p>
          <a:p>
            <a:pPr algn="ctr"/>
            <a:endParaRPr lang="es-ES" dirty="0"/>
          </a:p>
        </p:txBody>
      </p:sp>
      <p:sp>
        <p:nvSpPr>
          <p:cNvPr id="6" name="5 Rectángulo redondeado"/>
          <p:cNvSpPr/>
          <p:nvPr/>
        </p:nvSpPr>
        <p:spPr>
          <a:xfrm>
            <a:off x="1979712" y="548680"/>
            <a:ext cx="5400600" cy="104163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dirty="0" smtClean="0">
              <a:latin typeface="Arial" pitchFamily="34" charset="0"/>
              <a:cs typeface="Arial" pitchFamily="34" charset="0"/>
            </a:endParaRPr>
          </a:p>
          <a:p>
            <a:pPr algn="ctr"/>
            <a:r>
              <a:rPr lang="es-CO" sz="2800" b="1" dirty="0" smtClean="0">
                <a:latin typeface="Algerian" pitchFamily="82" charset="0"/>
              </a:rPr>
              <a:t>MIFE </a:t>
            </a:r>
            <a:r>
              <a:rPr lang="es-CO" sz="2800" b="1" dirty="0">
                <a:latin typeface="Algerian" pitchFamily="82" charset="0"/>
              </a:rPr>
              <a:t>como sistema abierto </a:t>
            </a:r>
            <a:r>
              <a:rPr lang="es-ES" sz="2800" b="1" dirty="0" smtClean="0">
                <a:latin typeface="Algerian" pitchFamily="82" charset="0"/>
              </a:rPr>
              <a:t> </a:t>
            </a:r>
          </a:p>
          <a:p>
            <a:pPr algn="ctr"/>
            <a:endParaRPr lang="es-ES" dirty="0"/>
          </a:p>
        </p:txBody>
      </p:sp>
      <p:sp>
        <p:nvSpPr>
          <p:cNvPr id="7" name="6 Rectángulo"/>
          <p:cNvSpPr/>
          <p:nvPr/>
        </p:nvSpPr>
        <p:spPr>
          <a:xfrm>
            <a:off x="714348" y="2357430"/>
            <a:ext cx="1864583" cy="336670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CO" b="1" dirty="0" smtClean="0"/>
          </a:p>
          <a:p>
            <a:pPr algn="ctr"/>
            <a:r>
              <a:rPr lang="es-CO" b="1" dirty="0" smtClean="0">
                <a:latin typeface="Comic Sans MS" pitchFamily="66" charset="0"/>
              </a:rPr>
              <a:t>Ingestión</a:t>
            </a:r>
          </a:p>
          <a:p>
            <a:pPr algn="ctr"/>
            <a:endParaRPr lang="es-CO" dirty="0" smtClean="0"/>
          </a:p>
          <a:p>
            <a:pPr algn="just"/>
            <a:r>
              <a:rPr lang="es-CO" dirty="0" smtClean="0">
                <a:latin typeface="Arial" pitchFamily="34" charset="0"/>
                <a:cs typeface="Arial" pitchFamily="34" charset="0"/>
              </a:rPr>
              <a:t>En </a:t>
            </a:r>
            <a:r>
              <a:rPr lang="es-CO" dirty="0">
                <a:latin typeface="Arial" pitchFamily="34" charset="0"/>
                <a:cs typeface="Arial" pitchFamily="34" charset="0"/>
              </a:rPr>
              <a:t>MIFE </a:t>
            </a:r>
            <a:r>
              <a:rPr lang="es-CO" dirty="0" smtClean="0">
                <a:latin typeface="Arial" pitchFamily="34" charset="0"/>
                <a:cs typeface="Arial" pitchFamily="34" charset="0"/>
              </a:rPr>
              <a:t>se compran </a:t>
            </a:r>
            <a:r>
              <a:rPr lang="es-CO" dirty="0">
                <a:latin typeface="Arial" pitchFamily="34" charset="0"/>
                <a:cs typeface="Arial" pitchFamily="34" charset="0"/>
              </a:rPr>
              <a:t>los productos y materia primas para luego ser transformados . y se contratan personas para capacitarlas.</a:t>
            </a:r>
            <a:endParaRPr lang="es-ES" dirty="0">
              <a:latin typeface="Arial" pitchFamily="34" charset="0"/>
              <a:cs typeface="Arial" pitchFamily="34" charset="0"/>
            </a:endParaRPr>
          </a:p>
          <a:p>
            <a:pPr algn="ctr"/>
            <a:endParaRPr lang="es-ES" dirty="0"/>
          </a:p>
        </p:txBody>
      </p:sp>
      <p:sp>
        <p:nvSpPr>
          <p:cNvPr id="8" name="7 Rectángulo"/>
          <p:cNvSpPr/>
          <p:nvPr/>
        </p:nvSpPr>
        <p:spPr>
          <a:xfrm>
            <a:off x="3039972" y="2276872"/>
            <a:ext cx="2592288" cy="32403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b="1" dirty="0" smtClean="0"/>
          </a:p>
          <a:p>
            <a:pPr algn="ctr"/>
            <a:r>
              <a:rPr lang="es-CO" b="1" dirty="0" smtClean="0">
                <a:latin typeface="Comic Sans MS" pitchFamily="66" charset="0"/>
              </a:rPr>
              <a:t>Procesamiento</a:t>
            </a:r>
          </a:p>
          <a:p>
            <a:pPr algn="ctr"/>
            <a:endParaRPr lang="es-CO" b="1" dirty="0" smtClean="0">
              <a:latin typeface="Comic Sans MS" pitchFamily="66" charset="0"/>
            </a:endParaRPr>
          </a:p>
          <a:p>
            <a:pPr algn="just"/>
            <a:r>
              <a:rPr lang="es-CO" dirty="0" smtClean="0">
                <a:latin typeface="Arial" pitchFamily="34" charset="0"/>
                <a:cs typeface="Arial" pitchFamily="34" charset="0"/>
              </a:rPr>
              <a:t>En </a:t>
            </a:r>
            <a:r>
              <a:rPr lang="es-CO" dirty="0">
                <a:latin typeface="Arial" pitchFamily="34" charset="0"/>
                <a:cs typeface="Arial" pitchFamily="34" charset="0"/>
              </a:rPr>
              <a:t>este punto MIFE compra todos los materiales para hacer cables de internet cables 2x1 entre otros. Por otro lado  las personas se capacitan para prestar un mejor servicio.</a:t>
            </a:r>
            <a:endParaRPr lang="es-ES" dirty="0">
              <a:latin typeface="Arial" pitchFamily="34" charset="0"/>
              <a:cs typeface="Arial" pitchFamily="34" charset="0"/>
            </a:endParaRPr>
          </a:p>
          <a:p>
            <a:pPr algn="ctr"/>
            <a:endParaRPr lang="es-ES" dirty="0"/>
          </a:p>
        </p:txBody>
      </p:sp>
      <p:sp>
        <p:nvSpPr>
          <p:cNvPr id="9" name="8 Rectángulo"/>
          <p:cNvSpPr/>
          <p:nvPr/>
        </p:nvSpPr>
        <p:spPr>
          <a:xfrm>
            <a:off x="5881999" y="2279786"/>
            <a:ext cx="2736304" cy="38164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O" b="1" dirty="0">
                <a:latin typeface="Comic Sans MS" pitchFamily="66" charset="0"/>
              </a:rPr>
              <a:t>La reacción del </a:t>
            </a:r>
            <a:r>
              <a:rPr lang="es-CO" b="1" dirty="0" smtClean="0">
                <a:latin typeface="Comic Sans MS" pitchFamily="66" charset="0"/>
              </a:rPr>
              <a:t>ambiente</a:t>
            </a:r>
            <a:endParaRPr lang="es-CO" dirty="0">
              <a:latin typeface="Comic Sans MS" pitchFamily="66" charset="0"/>
            </a:endParaRPr>
          </a:p>
          <a:p>
            <a:pPr algn="just"/>
            <a:r>
              <a:rPr lang="es-CO" dirty="0" smtClean="0">
                <a:latin typeface="Arial" pitchFamily="34" charset="0"/>
                <a:cs typeface="Arial" pitchFamily="34" charset="0"/>
              </a:rPr>
              <a:t>Se </a:t>
            </a:r>
            <a:r>
              <a:rPr lang="es-CO" dirty="0">
                <a:latin typeface="Arial" pitchFamily="34" charset="0"/>
                <a:cs typeface="Arial" pitchFamily="34" charset="0"/>
              </a:rPr>
              <a:t>analiza cómo es la acogida de los productos y el buen servicio del personal para luego ser cambiados por otros productos o en el caso del personal reconsiderar que tan buen servicio prestan y es aceptado por nuestros clientes.</a:t>
            </a:r>
            <a:endParaRPr lang="es-ES" dirty="0">
              <a:latin typeface="Arial" pitchFamily="34" charset="0"/>
              <a:cs typeface="Arial" pitchFamily="34" charset="0"/>
            </a:endParaRPr>
          </a:p>
          <a:p>
            <a:pPr algn="ctr"/>
            <a:endParaRPr lang="es-ES" dirty="0"/>
          </a:p>
        </p:txBody>
      </p:sp>
      <p:cxnSp>
        <p:nvCxnSpPr>
          <p:cNvPr id="11" name="10 Conector recto de flecha"/>
          <p:cNvCxnSpPr/>
          <p:nvPr/>
        </p:nvCxnSpPr>
        <p:spPr>
          <a:xfrm flipH="1">
            <a:off x="2483768" y="1772816"/>
            <a:ext cx="86409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4427984" y="177281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5632260" y="1772816"/>
            <a:ext cx="7399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69583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985779" y="332656"/>
            <a:ext cx="5400600" cy="11521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a:endParaRPr lang="es-CO" sz="1600" dirty="0" smtClean="0">
              <a:latin typeface="Arial" pitchFamily="34" charset="0"/>
              <a:cs typeface="Arial" pitchFamily="34" charset="0"/>
            </a:endParaRPr>
          </a:p>
          <a:p>
            <a:pPr algn="ctr"/>
            <a:endParaRPr lang="es-CO" sz="2800" dirty="0" smtClean="0">
              <a:latin typeface="Broadway" pitchFamily="82" charset="0"/>
            </a:endParaRPr>
          </a:p>
          <a:p>
            <a:pPr algn="ctr"/>
            <a:r>
              <a:rPr lang="es-CO" sz="2800" dirty="0" smtClean="0">
                <a:latin typeface="Algerian" pitchFamily="82" charset="0"/>
              </a:rPr>
              <a:t>MIFE </a:t>
            </a:r>
            <a:endParaRPr lang="es-ES" sz="2800" dirty="0" smtClean="0">
              <a:latin typeface="Algerian" pitchFamily="82" charset="0"/>
            </a:endParaRPr>
          </a:p>
          <a:p>
            <a:pPr algn="ctr"/>
            <a:endParaRPr lang="es-ES" sz="2800" dirty="0" smtClean="0">
              <a:latin typeface="Algerian" pitchFamily="82" charset="0"/>
            </a:endParaRPr>
          </a:p>
          <a:p>
            <a:pPr algn="ctr"/>
            <a:r>
              <a:rPr lang="es-ES" sz="2800" dirty="0" smtClean="0">
                <a:latin typeface="Broadway" pitchFamily="82" charset="0"/>
              </a:rPr>
              <a:t> </a:t>
            </a:r>
          </a:p>
          <a:p>
            <a:pPr algn="ctr"/>
            <a:endParaRPr lang="es-ES" dirty="0"/>
          </a:p>
        </p:txBody>
      </p:sp>
      <p:sp>
        <p:nvSpPr>
          <p:cNvPr id="5" name="4 Rectángulo"/>
          <p:cNvSpPr/>
          <p:nvPr/>
        </p:nvSpPr>
        <p:spPr>
          <a:xfrm>
            <a:off x="899592" y="2204864"/>
            <a:ext cx="2520280" cy="302433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O" b="1" dirty="0">
                <a:solidFill>
                  <a:schemeClr val="tx1"/>
                </a:solidFill>
                <a:latin typeface="Comic Sans MS" pitchFamily="66" charset="0"/>
              </a:rPr>
              <a:t>Regeneración de </a:t>
            </a:r>
            <a:r>
              <a:rPr lang="es-CO" b="1" dirty="0" smtClean="0">
                <a:solidFill>
                  <a:schemeClr val="tx1"/>
                </a:solidFill>
                <a:latin typeface="Comic Sans MS" pitchFamily="66" charset="0"/>
              </a:rPr>
              <a:t>partes</a:t>
            </a:r>
          </a:p>
          <a:p>
            <a:pPr algn="just"/>
            <a:r>
              <a:rPr lang="es-CO" dirty="0" smtClean="0">
                <a:solidFill>
                  <a:schemeClr val="tx1"/>
                </a:solidFill>
                <a:latin typeface="Arial" pitchFamily="34" charset="0"/>
                <a:cs typeface="Arial" pitchFamily="34" charset="0"/>
              </a:rPr>
              <a:t>Cuando </a:t>
            </a:r>
            <a:r>
              <a:rPr lang="es-CO" dirty="0">
                <a:solidFill>
                  <a:schemeClr val="tx1"/>
                </a:solidFill>
                <a:latin typeface="Arial" pitchFamily="34" charset="0"/>
                <a:cs typeface="Arial" pitchFamily="34" charset="0"/>
              </a:rPr>
              <a:t>los equipos ya no sirven o se dañan algunas partes de los equipos se cambian </a:t>
            </a:r>
            <a:r>
              <a:rPr lang="es-CO" dirty="0" smtClean="0">
                <a:solidFill>
                  <a:schemeClr val="tx1"/>
                </a:solidFill>
                <a:latin typeface="Arial" pitchFamily="34" charset="0"/>
                <a:cs typeface="Arial" pitchFamily="34" charset="0"/>
              </a:rPr>
              <a:t> </a:t>
            </a:r>
            <a:r>
              <a:rPr lang="es-CO" dirty="0">
                <a:solidFill>
                  <a:schemeClr val="tx1"/>
                </a:solidFill>
                <a:latin typeface="Arial" pitchFamily="34" charset="0"/>
                <a:cs typeface="Arial" pitchFamily="34" charset="0"/>
              </a:rPr>
              <a:t>y cuando el personal se enferman se reemplazan por un tiempo.</a:t>
            </a:r>
            <a:endParaRPr lang="es-ES" dirty="0">
              <a:solidFill>
                <a:schemeClr val="tx1"/>
              </a:solidFill>
              <a:latin typeface="Arial" pitchFamily="34" charset="0"/>
              <a:cs typeface="Arial" pitchFamily="34" charset="0"/>
            </a:endParaRPr>
          </a:p>
          <a:p>
            <a:pPr algn="ctr"/>
            <a:endParaRPr lang="es-ES" dirty="0"/>
          </a:p>
        </p:txBody>
      </p:sp>
      <p:sp>
        <p:nvSpPr>
          <p:cNvPr id="6" name="5 Rectángulo redondeado"/>
          <p:cNvSpPr/>
          <p:nvPr/>
        </p:nvSpPr>
        <p:spPr>
          <a:xfrm>
            <a:off x="4211959" y="2280292"/>
            <a:ext cx="2965113" cy="7200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CO" sz="2000" b="1" dirty="0">
                <a:latin typeface="Broadway" pitchFamily="82" charset="0"/>
              </a:rPr>
              <a:t>Organización</a:t>
            </a:r>
            <a:r>
              <a:rPr lang="es-CO" b="1" dirty="0"/>
              <a:t> </a:t>
            </a:r>
            <a:endParaRPr lang="es-ES" dirty="0"/>
          </a:p>
        </p:txBody>
      </p:sp>
      <p:sp>
        <p:nvSpPr>
          <p:cNvPr id="8" name="7 Rectángulo"/>
          <p:cNvSpPr/>
          <p:nvPr/>
        </p:nvSpPr>
        <p:spPr>
          <a:xfrm>
            <a:off x="4295383" y="3071152"/>
            <a:ext cx="3183885" cy="369332"/>
          </a:xfrm>
          <a:prstGeom prst="rect">
            <a:avLst/>
          </a:prstGeom>
        </p:spPr>
        <p:txBody>
          <a:bodyPr wrap="none">
            <a:spAutoFit/>
          </a:bodyPr>
          <a:lstStyle/>
          <a:p>
            <a:r>
              <a:rPr lang="es-CO" b="1" dirty="0" smtClean="0">
                <a:latin typeface="Comic Sans MS" pitchFamily="66" charset="0"/>
                <a:cs typeface="Arial" pitchFamily="34" charset="0"/>
              </a:rPr>
              <a:t>MIFE </a:t>
            </a:r>
            <a:r>
              <a:rPr lang="es-CO" b="1" dirty="0">
                <a:latin typeface="Comic Sans MS" pitchFamily="66" charset="0"/>
                <a:cs typeface="Arial" pitchFamily="34" charset="0"/>
              </a:rPr>
              <a:t>esta </a:t>
            </a:r>
            <a:r>
              <a:rPr lang="es-CO" b="1" dirty="0" smtClean="0">
                <a:latin typeface="Comic Sans MS" pitchFamily="66" charset="0"/>
                <a:cs typeface="Arial" pitchFamily="34" charset="0"/>
              </a:rPr>
              <a:t>constituida así:</a:t>
            </a:r>
            <a:endParaRPr lang="es-ES" dirty="0">
              <a:latin typeface="Comic Sans MS" pitchFamily="66" charset="0"/>
              <a:cs typeface="Arial" pitchFamily="34" charset="0"/>
            </a:endParaRPr>
          </a:p>
        </p:txBody>
      </p:sp>
      <p:cxnSp>
        <p:nvCxnSpPr>
          <p:cNvPr id="10" name="9 Conector recto de flecha"/>
          <p:cNvCxnSpPr/>
          <p:nvPr/>
        </p:nvCxnSpPr>
        <p:spPr>
          <a:xfrm flipH="1">
            <a:off x="3203848" y="1484784"/>
            <a:ext cx="1008111" cy="57606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2" name="11 Conector recto de flecha"/>
          <p:cNvCxnSpPr>
            <a:stCxn id="4" idx="2"/>
          </p:cNvCxnSpPr>
          <p:nvPr/>
        </p:nvCxnSpPr>
        <p:spPr>
          <a:xfrm>
            <a:off x="4686079" y="1484784"/>
            <a:ext cx="678009" cy="576064"/>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4" name="13 Conector recto de flecha"/>
          <p:cNvCxnSpPr>
            <a:stCxn id="6" idx="2"/>
          </p:cNvCxnSpPr>
          <p:nvPr/>
        </p:nvCxnSpPr>
        <p:spPr>
          <a:xfrm flipH="1">
            <a:off x="5694515" y="3000372"/>
            <a:ext cx="1" cy="146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14 Rectángulo"/>
          <p:cNvSpPr/>
          <p:nvPr/>
        </p:nvSpPr>
        <p:spPr>
          <a:xfrm>
            <a:off x="3851920" y="3440484"/>
            <a:ext cx="4320480" cy="265281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s-CO" sz="1600" b="1" dirty="0" smtClean="0">
                <a:solidFill>
                  <a:schemeClr val="tx1"/>
                </a:solidFill>
                <a:latin typeface="Comic Sans MS" pitchFamily="66" charset="0"/>
                <a:cs typeface="Arial" pitchFamily="34" charset="0"/>
              </a:rPr>
              <a:t>*El administrador</a:t>
            </a:r>
            <a:r>
              <a:rPr lang="es-CO" sz="1600" dirty="0" smtClean="0">
                <a:solidFill>
                  <a:schemeClr val="tx1"/>
                </a:solidFill>
                <a:latin typeface="Comic Sans MS" pitchFamily="66" charset="0"/>
                <a:cs typeface="Arial" pitchFamily="34" charset="0"/>
              </a:rPr>
              <a:t>: </a:t>
            </a:r>
            <a:r>
              <a:rPr lang="es-CO" sz="1400" dirty="0" smtClean="0">
                <a:solidFill>
                  <a:schemeClr val="tx1"/>
                </a:solidFill>
                <a:latin typeface="Arial" pitchFamily="34" charset="0"/>
                <a:cs typeface="Arial" pitchFamily="34" charset="0"/>
              </a:rPr>
              <a:t>se </a:t>
            </a:r>
            <a:r>
              <a:rPr lang="es-CO" sz="1400" dirty="0">
                <a:solidFill>
                  <a:schemeClr val="tx1"/>
                </a:solidFill>
                <a:latin typeface="Arial" pitchFamily="34" charset="0"/>
                <a:cs typeface="Arial" pitchFamily="34" charset="0"/>
              </a:rPr>
              <a:t>encarga de conseguir proveedores de hacer las compras, averiguar precios, mirar la competencia y estar pendiente que la empresa funcione bien.</a:t>
            </a:r>
            <a:endParaRPr lang="es-ES" sz="1400" dirty="0">
              <a:solidFill>
                <a:schemeClr val="tx1"/>
              </a:solidFill>
              <a:latin typeface="Arial" pitchFamily="34" charset="0"/>
              <a:cs typeface="Arial" pitchFamily="34" charset="0"/>
            </a:endParaRPr>
          </a:p>
          <a:p>
            <a:r>
              <a:rPr lang="es-CO" sz="1600" b="1" dirty="0" smtClean="0">
                <a:solidFill>
                  <a:schemeClr val="tx1"/>
                </a:solidFill>
                <a:latin typeface="Comic Sans MS" pitchFamily="66" charset="0"/>
                <a:cs typeface="Arial" pitchFamily="34" charset="0"/>
              </a:rPr>
              <a:t>*El supervisor:</a:t>
            </a:r>
            <a:r>
              <a:rPr lang="es-CO" sz="1600" dirty="0" smtClean="0">
                <a:solidFill>
                  <a:schemeClr val="tx1"/>
                </a:solidFill>
                <a:latin typeface="Comic Sans MS" pitchFamily="66" charset="0"/>
                <a:cs typeface="Arial" pitchFamily="34" charset="0"/>
              </a:rPr>
              <a:t> </a:t>
            </a:r>
            <a:r>
              <a:rPr lang="es-CO" sz="1400" dirty="0">
                <a:solidFill>
                  <a:schemeClr val="tx1"/>
                </a:solidFill>
                <a:latin typeface="Arial" pitchFamily="34" charset="0"/>
                <a:cs typeface="Arial" pitchFamily="34" charset="0"/>
              </a:rPr>
              <a:t>está encargado de los reportes de ventas,  de clientes, de productos y de que el local de servicio y las trabajadoras funcionen bien.</a:t>
            </a:r>
            <a:endParaRPr lang="es-ES" sz="1400" dirty="0">
              <a:solidFill>
                <a:schemeClr val="tx1"/>
              </a:solidFill>
              <a:latin typeface="Arial" pitchFamily="34" charset="0"/>
              <a:cs typeface="Arial" pitchFamily="34" charset="0"/>
            </a:endParaRPr>
          </a:p>
          <a:p>
            <a:r>
              <a:rPr lang="es-CO" sz="1600" b="1" dirty="0" smtClean="0">
                <a:solidFill>
                  <a:schemeClr val="tx1"/>
                </a:solidFill>
                <a:latin typeface="Comic Sans MS" pitchFamily="66" charset="0"/>
                <a:cs typeface="Arial" pitchFamily="34" charset="0"/>
              </a:rPr>
              <a:t>*Las vendedoras:</a:t>
            </a:r>
            <a:r>
              <a:rPr lang="es-CO" sz="1600" dirty="0" smtClean="0">
                <a:solidFill>
                  <a:schemeClr val="tx1"/>
                </a:solidFill>
                <a:latin typeface="Comic Sans MS" pitchFamily="66" charset="0"/>
                <a:cs typeface="Arial" pitchFamily="34" charset="0"/>
              </a:rPr>
              <a:t> </a:t>
            </a:r>
            <a:r>
              <a:rPr lang="es-CO" sz="1400" dirty="0">
                <a:solidFill>
                  <a:schemeClr val="tx1"/>
                </a:solidFill>
                <a:latin typeface="Arial" pitchFamily="34" charset="0"/>
                <a:cs typeface="Arial" pitchFamily="34" charset="0"/>
              </a:rPr>
              <a:t>están encargadas de vender, exhibir productos y analizar el comportamiento de los clientes.</a:t>
            </a:r>
            <a:endParaRPr lang="es-ES" sz="1400" dirty="0">
              <a:solidFill>
                <a:schemeClr val="tx1"/>
              </a:solidFill>
              <a:latin typeface="Arial" pitchFamily="34" charset="0"/>
              <a:cs typeface="Arial" pitchFamily="34" charset="0"/>
            </a:endParaRPr>
          </a:p>
          <a:p>
            <a:pPr algn="ctr"/>
            <a:endParaRPr lang="es-ES" sz="1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40809355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280</TotalTime>
  <Words>896</Words>
  <Application>Microsoft Office PowerPoint</Application>
  <PresentationFormat>Presentación en pantalla (4:3)</PresentationFormat>
  <Paragraphs>136</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lorena</dc:creator>
  <cp:lastModifiedBy>MIFE</cp:lastModifiedBy>
  <cp:revision>34</cp:revision>
  <dcterms:created xsi:type="dcterms:W3CDTF">2013-08-13T19:37:02Z</dcterms:created>
  <dcterms:modified xsi:type="dcterms:W3CDTF">2013-08-20T21:07:16Z</dcterms:modified>
</cp:coreProperties>
</file>